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4" r:id="rId18"/>
    <p:sldId id="278" r:id="rId19"/>
  </p:sldIdLst>
  <p:sldSz cx="12192000" cy="6858000"/>
  <p:notesSz cx="6858000" cy="9144000"/>
  <p:embeddedFontLst>
    <p:embeddedFont>
      <p:font typeface="OPPOSans H" panose="02010600030101010101" charset="-122"/>
      <p:regular r:id="rId20"/>
    </p:embeddedFont>
    <p:embeddedFont>
      <p:font typeface="Source Han Sans" panose="02010600030101010101" charset="-122"/>
      <p:regular r:id="rId21"/>
    </p:embeddedFont>
    <p:embeddedFont>
      <p:font typeface="Source Han Sans CN Bold" panose="02010600030101010101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0052256" y="4706122"/>
            <a:ext cx="2139743" cy="596214"/>
          </a:xfrm>
          <a:custGeom>
            <a:avLst/>
            <a:gdLst>
              <a:gd name="connsiteX0" fmla="*/ 0 w 2139743"/>
              <a:gd name="connsiteY0" fmla="*/ 443319 h 596214"/>
              <a:gd name="connsiteX1" fmla="*/ 0 w 2139743"/>
              <a:gd name="connsiteY1" fmla="*/ 514351 h 596214"/>
              <a:gd name="connsiteX2" fmla="*/ 94658 w 2139743"/>
              <a:gd name="connsiteY2" fmla="*/ 596214 h 596214"/>
              <a:gd name="connsiteX3" fmla="*/ 177338 w 2139743"/>
              <a:gd name="connsiteY3" fmla="*/ 596214 h 596214"/>
              <a:gd name="connsiteX4" fmla="*/ 0 w 2139743"/>
              <a:gd name="connsiteY4" fmla="*/ 240550 h 596214"/>
              <a:gd name="connsiteX5" fmla="*/ 0 w 2139743"/>
              <a:gd name="connsiteY5" fmla="*/ 311582 h 596214"/>
              <a:gd name="connsiteX6" fmla="*/ 329843 w 2139743"/>
              <a:gd name="connsiteY6" fmla="*/ 596213 h 596214"/>
              <a:gd name="connsiteX7" fmla="*/ 412523 w 2139743"/>
              <a:gd name="connsiteY7" fmla="*/ 596213 h 596214"/>
              <a:gd name="connsiteX8" fmla="*/ 0 w 2139743"/>
              <a:gd name="connsiteY8" fmla="*/ 37782 h 596214"/>
              <a:gd name="connsiteX9" fmla="*/ 0 w 2139743"/>
              <a:gd name="connsiteY9" fmla="*/ 108814 h 596214"/>
              <a:gd name="connsiteX10" fmla="*/ 565028 w 2139743"/>
              <a:gd name="connsiteY10" fmla="*/ 596213 h 596214"/>
              <a:gd name="connsiteX11" fmla="*/ 647708 w 2139743"/>
              <a:gd name="connsiteY11" fmla="*/ 596213 h 596214"/>
              <a:gd name="connsiteX12" fmla="*/ 191653 w 2139743"/>
              <a:gd name="connsiteY12" fmla="*/ 0 h 596214"/>
              <a:gd name="connsiteX13" fmla="*/ 108973 w 2139743"/>
              <a:gd name="connsiteY13" fmla="*/ 0 h 596214"/>
              <a:gd name="connsiteX14" fmla="*/ 800212 w 2139743"/>
              <a:gd name="connsiteY14" fmla="*/ 596214 h 596214"/>
              <a:gd name="connsiteX15" fmla="*/ 882891 w 2139743"/>
              <a:gd name="connsiteY15" fmla="*/ 596214 h 596214"/>
              <a:gd name="connsiteX16" fmla="*/ 426838 w 2139743"/>
              <a:gd name="connsiteY16" fmla="*/ 0 h 596214"/>
              <a:gd name="connsiteX17" fmla="*/ 344158 w 2139743"/>
              <a:gd name="connsiteY17" fmla="*/ 0 h 596214"/>
              <a:gd name="connsiteX18" fmla="*/ 1035397 w 2139743"/>
              <a:gd name="connsiteY18" fmla="*/ 596214 h 596214"/>
              <a:gd name="connsiteX19" fmla="*/ 1118076 w 2139743"/>
              <a:gd name="connsiteY19" fmla="*/ 596214 h 596214"/>
              <a:gd name="connsiteX20" fmla="*/ 662023 w 2139743"/>
              <a:gd name="connsiteY20" fmla="*/ 0 h 596214"/>
              <a:gd name="connsiteX21" fmla="*/ 579343 w 2139743"/>
              <a:gd name="connsiteY21" fmla="*/ 0 h 596214"/>
              <a:gd name="connsiteX22" fmla="*/ 1270582 w 2139743"/>
              <a:gd name="connsiteY22" fmla="*/ 596214 h 596214"/>
              <a:gd name="connsiteX23" fmla="*/ 1353261 w 2139743"/>
              <a:gd name="connsiteY23" fmla="*/ 596214 h 596214"/>
              <a:gd name="connsiteX24" fmla="*/ 897207 w 2139743"/>
              <a:gd name="connsiteY24" fmla="*/ 0 h 596214"/>
              <a:gd name="connsiteX25" fmla="*/ 814527 w 2139743"/>
              <a:gd name="connsiteY25" fmla="*/ 0 h 596214"/>
              <a:gd name="connsiteX26" fmla="*/ 1505766 w 2139743"/>
              <a:gd name="connsiteY26" fmla="*/ 596214 h 596214"/>
              <a:gd name="connsiteX27" fmla="*/ 1588445 w 2139743"/>
              <a:gd name="connsiteY27" fmla="*/ 596214 h 596214"/>
              <a:gd name="connsiteX28" fmla="*/ 1132392 w 2139743"/>
              <a:gd name="connsiteY28" fmla="*/ 0 h 596214"/>
              <a:gd name="connsiteX29" fmla="*/ 1049712 w 2139743"/>
              <a:gd name="connsiteY29" fmla="*/ 0 h 596214"/>
              <a:gd name="connsiteX30" fmla="*/ 1740951 w 2139743"/>
              <a:gd name="connsiteY30" fmla="*/ 596214 h 596214"/>
              <a:gd name="connsiteX31" fmla="*/ 1823630 w 2139743"/>
              <a:gd name="connsiteY31" fmla="*/ 596214 h 596214"/>
              <a:gd name="connsiteX32" fmla="*/ 1367577 w 2139743"/>
              <a:gd name="connsiteY32" fmla="*/ 0 h 596214"/>
              <a:gd name="connsiteX33" fmla="*/ 1284897 w 2139743"/>
              <a:gd name="connsiteY33" fmla="*/ 0 h 596214"/>
              <a:gd name="connsiteX34" fmla="*/ 1976136 w 2139743"/>
              <a:gd name="connsiteY34" fmla="*/ 596214 h 596214"/>
              <a:gd name="connsiteX35" fmla="*/ 2058815 w 2139743"/>
              <a:gd name="connsiteY35" fmla="*/ 596214 h 596214"/>
              <a:gd name="connsiteX36" fmla="*/ 1602762 w 2139743"/>
              <a:gd name="connsiteY36" fmla="*/ 0 h 596214"/>
              <a:gd name="connsiteX37" fmla="*/ 1520082 w 2139743"/>
              <a:gd name="connsiteY37" fmla="*/ 0 h 596214"/>
              <a:gd name="connsiteX38" fmla="*/ 2139743 w 2139743"/>
              <a:gd name="connsiteY38" fmla="*/ 534502 h 596214"/>
              <a:gd name="connsiteX39" fmla="*/ 2139743 w 2139743"/>
              <a:gd name="connsiteY39" fmla="*/ 463218 h 596214"/>
              <a:gd name="connsiteX40" fmla="*/ 1837946 w 2139743"/>
              <a:gd name="connsiteY40" fmla="*/ 0 h 596214"/>
              <a:gd name="connsiteX41" fmla="*/ 1755266 w 2139743"/>
              <a:gd name="connsiteY41" fmla="*/ 0 h 596214"/>
              <a:gd name="connsiteX42" fmla="*/ 2139742 w 2139743"/>
              <a:gd name="connsiteY42" fmla="*/ 331734 h 596214"/>
              <a:gd name="connsiteX43" fmla="*/ 2139742 w 2139743"/>
              <a:gd name="connsiteY43" fmla="*/ 260450 h 596214"/>
              <a:gd name="connsiteX44" fmla="*/ 2073131 w 2139743"/>
              <a:gd name="connsiteY44" fmla="*/ 0 h 596214"/>
              <a:gd name="connsiteX45" fmla="*/ 1990451 w 2139743"/>
              <a:gd name="connsiteY45" fmla="*/ 0 h 596214"/>
              <a:gd name="connsiteX46" fmla="*/ 2139742 w 2139743"/>
              <a:gd name="connsiteY46" fmla="*/ 128966 h 596214"/>
              <a:gd name="connsiteX47" fmla="*/ 2139742 w 2139743"/>
              <a:gd name="connsiteY47" fmla="*/ 57682 h 596214"/>
            </a:gdLst>
            <a:ahLst/>
            <a:cxnLst/>
            <a:rect l="l" t="t" r="r" b="b"/>
            <a:pathLst>
              <a:path w="2139743" h="596214">
                <a:moveTo>
                  <a:pt x="0" y="443319"/>
                </a:moveTo>
                <a:lnTo>
                  <a:pt x="0" y="514351"/>
                </a:lnTo>
                <a:lnTo>
                  <a:pt x="94658" y="596214"/>
                </a:lnTo>
                <a:lnTo>
                  <a:pt x="177338" y="596214"/>
                </a:lnTo>
                <a:close/>
                <a:moveTo>
                  <a:pt x="0" y="240550"/>
                </a:moveTo>
                <a:lnTo>
                  <a:pt x="0" y="311582"/>
                </a:lnTo>
                <a:lnTo>
                  <a:pt x="329843" y="596213"/>
                </a:lnTo>
                <a:lnTo>
                  <a:pt x="412523" y="596213"/>
                </a:lnTo>
                <a:close/>
                <a:moveTo>
                  <a:pt x="0" y="37782"/>
                </a:moveTo>
                <a:lnTo>
                  <a:pt x="0" y="108814"/>
                </a:lnTo>
                <a:lnTo>
                  <a:pt x="565028" y="596213"/>
                </a:lnTo>
                <a:lnTo>
                  <a:pt x="647708" y="596213"/>
                </a:lnTo>
                <a:close/>
                <a:moveTo>
                  <a:pt x="191653" y="0"/>
                </a:moveTo>
                <a:lnTo>
                  <a:pt x="108973" y="0"/>
                </a:lnTo>
                <a:lnTo>
                  <a:pt x="800212" y="596214"/>
                </a:lnTo>
                <a:lnTo>
                  <a:pt x="882891" y="596214"/>
                </a:lnTo>
                <a:close/>
                <a:moveTo>
                  <a:pt x="426838" y="0"/>
                </a:moveTo>
                <a:lnTo>
                  <a:pt x="344158" y="0"/>
                </a:lnTo>
                <a:lnTo>
                  <a:pt x="1035397" y="596214"/>
                </a:lnTo>
                <a:lnTo>
                  <a:pt x="1118076" y="596214"/>
                </a:lnTo>
                <a:close/>
                <a:moveTo>
                  <a:pt x="662023" y="0"/>
                </a:moveTo>
                <a:lnTo>
                  <a:pt x="579343" y="0"/>
                </a:lnTo>
                <a:lnTo>
                  <a:pt x="1270582" y="596214"/>
                </a:lnTo>
                <a:lnTo>
                  <a:pt x="1353261" y="596214"/>
                </a:lnTo>
                <a:close/>
                <a:moveTo>
                  <a:pt x="897207" y="0"/>
                </a:moveTo>
                <a:lnTo>
                  <a:pt x="814527" y="0"/>
                </a:lnTo>
                <a:lnTo>
                  <a:pt x="1505766" y="596214"/>
                </a:lnTo>
                <a:lnTo>
                  <a:pt x="1588445" y="596214"/>
                </a:lnTo>
                <a:close/>
                <a:moveTo>
                  <a:pt x="1132392" y="0"/>
                </a:moveTo>
                <a:lnTo>
                  <a:pt x="1049712" y="0"/>
                </a:lnTo>
                <a:lnTo>
                  <a:pt x="1740951" y="596214"/>
                </a:lnTo>
                <a:lnTo>
                  <a:pt x="1823630" y="596214"/>
                </a:lnTo>
                <a:close/>
                <a:moveTo>
                  <a:pt x="1367577" y="0"/>
                </a:moveTo>
                <a:lnTo>
                  <a:pt x="1284897" y="0"/>
                </a:lnTo>
                <a:lnTo>
                  <a:pt x="1976136" y="596214"/>
                </a:lnTo>
                <a:lnTo>
                  <a:pt x="2058815" y="596214"/>
                </a:lnTo>
                <a:close/>
                <a:moveTo>
                  <a:pt x="1602762" y="0"/>
                </a:moveTo>
                <a:lnTo>
                  <a:pt x="1520082" y="0"/>
                </a:lnTo>
                <a:lnTo>
                  <a:pt x="2139743" y="534502"/>
                </a:lnTo>
                <a:lnTo>
                  <a:pt x="2139743" y="463218"/>
                </a:lnTo>
                <a:close/>
                <a:moveTo>
                  <a:pt x="1837946" y="0"/>
                </a:moveTo>
                <a:lnTo>
                  <a:pt x="1755266" y="0"/>
                </a:lnTo>
                <a:lnTo>
                  <a:pt x="2139742" y="331734"/>
                </a:lnTo>
                <a:lnTo>
                  <a:pt x="2139742" y="260450"/>
                </a:lnTo>
                <a:close/>
                <a:moveTo>
                  <a:pt x="2073131" y="0"/>
                </a:moveTo>
                <a:lnTo>
                  <a:pt x="1990451" y="0"/>
                </a:lnTo>
                <a:lnTo>
                  <a:pt x="2139742" y="128966"/>
                </a:lnTo>
                <a:lnTo>
                  <a:pt x="2139742" y="57682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2909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415994" y="1891351"/>
            <a:ext cx="7360013" cy="19730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94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场景人流检测：移动摄像头与无人机航拍的深度学习解决方案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138018" y="4680653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448634" y="4687753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08774" y="399964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>
            <a:off x="3684954" y="409197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23" name="标题 1"/>
          <p:cNvCxnSpPr/>
          <p:nvPr/>
        </p:nvCxnSpPr>
        <p:spPr>
          <a:xfrm>
            <a:off x="7059500" y="409197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148148" y="3246226"/>
            <a:ext cx="12507402" cy="533310"/>
          </a:xfrm>
          <a:custGeom>
            <a:avLst/>
            <a:gdLst>
              <a:gd name="connsiteX0" fmla="*/ 0 w 12507402"/>
              <a:gd name="connsiteY0" fmla="*/ 496552 h 838562"/>
              <a:gd name="connsiteX1" fmla="*/ 1717481 w 12507402"/>
              <a:gd name="connsiteY1" fmla="*/ 5768 h 838562"/>
              <a:gd name="connsiteX2" fmla="*/ 3108960 w 12507402"/>
              <a:gd name="connsiteY2" fmla="*/ 822609 h 838562"/>
              <a:gd name="connsiteX3" fmla="*/ 5144494 w 12507402"/>
              <a:gd name="connsiteY3" fmla="*/ 234160 h 838562"/>
              <a:gd name="connsiteX4" fmla="*/ 6861975 w 12507402"/>
              <a:gd name="connsiteY4" fmla="*/ 838458 h 838562"/>
              <a:gd name="connsiteX5" fmla="*/ 8794142 w 12507402"/>
              <a:gd name="connsiteY5" fmla="*/ 178500 h 838562"/>
              <a:gd name="connsiteX6" fmla="*/ 10766066 w 12507402"/>
              <a:gd name="connsiteY6" fmla="*/ 760042 h 838562"/>
              <a:gd name="connsiteX7" fmla="*/ 12507402 w 12507402"/>
              <a:gd name="connsiteY7" fmla="*/ 57975 h 838562"/>
            </a:gdLst>
            <a:ahLst/>
            <a:cxnLst/>
            <a:rect l="l" t="t" r="r" b="b"/>
            <a:pathLst>
              <a:path w="12507402" h="838562">
                <a:moveTo>
                  <a:pt x="0" y="496552"/>
                </a:moveTo>
                <a:cubicBezTo>
                  <a:pt x="595685" y="293794"/>
                  <a:pt x="1199321" y="-48575"/>
                  <a:pt x="1717481" y="5768"/>
                </a:cubicBezTo>
                <a:cubicBezTo>
                  <a:pt x="2235641" y="60111"/>
                  <a:pt x="2537791" y="784544"/>
                  <a:pt x="3108960" y="822609"/>
                </a:cubicBezTo>
                <a:cubicBezTo>
                  <a:pt x="3680129" y="860674"/>
                  <a:pt x="4518992" y="231519"/>
                  <a:pt x="5144494" y="234160"/>
                </a:cubicBezTo>
                <a:cubicBezTo>
                  <a:pt x="5769996" y="236801"/>
                  <a:pt x="6253700" y="847735"/>
                  <a:pt x="6861975" y="838458"/>
                </a:cubicBezTo>
                <a:cubicBezTo>
                  <a:pt x="7470250" y="829181"/>
                  <a:pt x="8143460" y="191569"/>
                  <a:pt x="8794142" y="178500"/>
                </a:cubicBezTo>
                <a:cubicBezTo>
                  <a:pt x="9444824" y="165431"/>
                  <a:pt x="9904675" y="1034346"/>
                  <a:pt x="10766066" y="760042"/>
                </a:cubicBezTo>
                <a:cubicBezTo>
                  <a:pt x="11452529" y="585759"/>
                  <a:pt x="11960087" y="346872"/>
                  <a:pt x="12507402" y="57975"/>
                </a:cubicBezTo>
              </a:path>
            </a:pathLst>
          </a:cu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>
            <a:off x="-179953" y="3342111"/>
            <a:ext cx="12483548" cy="453330"/>
          </a:xfrm>
          <a:custGeom>
            <a:avLst/>
            <a:gdLst>
              <a:gd name="connsiteX0" fmla="*/ 0 w 12483548"/>
              <a:gd name="connsiteY0" fmla="*/ 370790 h 712803"/>
              <a:gd name="connsiteX1" fmla="*/ 1709530 w 12483548"/>
              <a:gd name="connsiteY1" fmla="*/ 5030 h 712803"/>
              <a:gd name="connsiteX2" fmla="*/ 3108960 w 12483548"/>
              <a:gd name="connsiteY2" fmla="*/ 609329 h 712803"/>
              <a:gd name="connsiteX3" fmla="*/ 5144494 w 12483548"/>
              <a:gd name="connsiteY3" fmla="*/ 108398 h 712803"/>
              <a:gd name="connsiteX4" fmla="*/ 6861975 w 12483548"/>
              <a:gd name="connsiteY4" fmla="*/ 712696 h 712803"/>
              <a:gd name="connsiteX5" fmla="*/ 8794142 w 12483548"/>
              <a:gd name="connsiteY5" fmla="*/ 52738 h 712803"/>
              <a:gd name="connsiteX6" fmla="*/ 10774017 w 12483548"/>
              <a:gd name="connsiteY6" fmla="*/ 696794 h 712803"/>
              <a:gd name="connsiteX7" fmla="*/ 12483548 w 12483548"/>
              <a:gd name="connsiteY7" fmla="*/ 132251 h 712803"/>
            </a:gdLst>
            <a:ahLst/>
            <a:cxnLst/>
            <a:rect l="l" t="t" r="r" b="b"/>
            <a:pathLst>
              <a:path w="12483548" h="712803">
                <a:moveTo>
                  <a:pt x="0" y="370790"/>
                </a:moveTo>
                <a:cubicBezTo>
                  <a:pt x="595685" y="168032"/>
                  <a:pt x="1191370" y="-34726"/>
                  <a:pt x="1709530" y="5030"/>
                </a:cubicBezTo>
                <a:cubicBezTo>
                  <a:pt x="2227690" y="44786"/>
                  <a:pt x="2536466" y="592101"/>
                  <a:pt x="3108960" y="609329"/>
                </a:cubicBezTo>
                <a:cubicBezTo>
                  <a:pt x="3681454" y="626557"/>
                  <a:pt x="4518992" y="91170"/>
                  <a:pt x="5144494" y="108398"/>
                </a:cubicBezTo>
                <a:cubicBezTo>
                  <a:pt x="5769997" y="125626"/>
                  <a:pt x="6253700" y="721973"/>
                  <a:pt x="6861975" y="712696"/>
                </a:cubicBezTo>
                <a:cubicBezTo>
                  <a:pt x="7470250" y="703419"/>
                  <a:pt x="8142135" y="55388"/>
                  <a:pt x="8794142" y="52738"/>
                </a:cubicBezTo>
                <a:cubicBezTo>
                  <a:pt x="9446149" y="50088"/>
                  <a:pt x="10159116" y="683542"/>
                  <a:pt x="10774017" y="696794"/>
                </a:cubicBezTo>
                <a:cubicBezTo>
                  <a:pt x="11388918" y="710046"/>
                  <a:pt x="11936233" y="421148"/>
                  <a:pt x="12483548" y="132251"/>
                </a:cubicBezTo>
              </a:path>
            </a:pathLst>
          </a:custGeom>
          <a:noFill/>
          <a:ln w="19050" cap="sq">
            <a:solidFill>
              <a:schemeClr val="accent2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73148" y="3265250"/>
            <a:ext cx="254441" cy="25444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1316677" y="3308779"/>
            <a:ext cx="167382" cy="16738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73147" y="1728068"/>
            <a:ext cx="4746543" cy="13321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移动摄像头场景面临动态性和光照变化的双重挑战，需要提高模型的鲁棒性。实时性要求高，需要轻量化模型和硬件加速技术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例如，通过优化算法结构和采用硬件加速技术，可以提高模型的实时性。同时，通过数据增强和模型训练优化，可以增强模型对动态背景和光照变化的适应能力。</a:t>
            </a:r>
            <a:endParaRPr kumimoji="1" lang="zh-CN" altLang="en-US" sz="1400" dirty="0"/>
          </a:p>
        </p:txBody>
      </p:sp>
      <p:sp>
        <p:nvSpPr>
          <p:cNvPr id="9" name="标题 1"/>
          <p:cNvSpPr txBox="1"/>
          <p:nvPr/>
        </p:nvSpPr>
        <p:spPr>
          <a:xfrm>
            <a:off x="1273147" y="1384828"/>
            <a:ext cx="4746543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移动场景技术难点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82685" y="3512072"/>
            <a:ext cx="254441" cy="25444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726214" y="3555600"/>
            <a:ext cx="167382" cy="16738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82684" y="1974890"/>
            <a:ext cx="4746543" cy="13321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无人机航拍场景面临小目标检测和遮挡处理的难题，需要增强特征表达和优化跟踪算法。分辨率限制问题也需要通过超分辨率重建技术解决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例如，通过引入注意力机制和多模态融合技术，可以提高小目标检测精度。通过优化跟踪算法和超分辨率重建技术，可以解决遮挡和分辨率限制问题。</a:t>
            </a:r>
            <a:endParaRPr kumimoji="1" lang="zh-CN" altLang="en-US" sz="1400" dirty="0"/>
          </a:p>
        </p:txBody>
      </p:sp>
      <p:sp>
        <p:nvSpPr>
          <p:cNvPr id="13" name="标题 1"/>
          <p:cNvSpPr txBox="1"/>
          <p:nvPr/>
        </p:nvSpPr>
        <p:spPr>
          <a:xfrm>
            <a:off x="6682684" y="1608790"/>
            <a:ext cx="4746543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航拍场景技术难点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185878" y="3665797"/>
            <a:ext cx="254441" cy="25444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>
            <a:off x="3229407" y="3709327"/>
            <a:ext cx="167382" cy="16738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185877" y="4558071"/>
            <a:ext cx="6400083" cy="15206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数据稀缺和隐私保护是移动摄像头和无人机航拍场景的共性问题。需要通过合成数据和联邦学习技术解决数据问题，同时保护用户隐私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例如，通过合成数据生成特定人群图像，可以解决数据稀缺问题。联邦学习技术则可以在不交换原始数据的情况下实现模型协同训练，保护数据隐私。这些方法为数据采集和隐私保护提供了可行的解决方案。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3185877" y="4191970"/>
            <a:ext cx="6400083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共性问题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技术难点总结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10059268" y="4706123"/>
            <a:ext cx="2132731" cy="6045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17690" y="2747126"/>
            <a:ext cx="6756621" cy="169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数据采集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08774" y="457238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684954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7059500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731087" y="2061556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472622" y="1117924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01341" y="1155118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公开数据集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01342" y="1819831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Caltech Pedestrian数据集包含35K帧，标注了矩形框；MOT17数据集包含7个摄像头视角的多目标跟踪数据；UTKFace数据集用于年龄/性别分类，包含20K图像。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例如，Caltech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 Pedestrian数据集为移动摄像头场景提供了丰富的行人检测数据，MOT17数据集则为多目标跟踪研究提供了重要支持。这些数据集提供了宝贵的资源。</a:t>
            </a:r>
            <a:endParaRPr kumimoji="1" lang="zh-CN" altLang="en-US" sz="1400" dirty="0"/>
          </a:p>
        </p:txBody>
      </p:sp>
      <p:sp>
        <p:nvSpPr>
          <p:cNvPr id="8" name="标题 1"/>
          <p:cNvSpPr txBox="1"/>
          <p:nvPr/>
        </p:nvSpPr>
        <p:spPr>
          <a:xfrm>
            <a:off x="2096657" y="2722004"/>
            <a:ext cx="3917557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数据增强策略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98604" y="3839652"/>
            <a:ext cx="3917557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几何变换（如旋转、缩放）和噪声添加（如高斯噪声、运动模糊）是常用的数据增强方法。这些方法可以模拟实际场景中的变化，提高模型的鲁棒性。
例如，通过旋转和缩放操作，可以模拟不同角度和距离下的目标检测场景；通过添加高斯噪声和运动模糊，可以增强模型对噪声的适应能力。这些增强策略为数据采集和模型训练提供了有力支持。</a:t>
            </a:r>
            <a:endParaRPr kumimoji="1" lang="zh-CN" altLang="en-US" sz="1400" dirty="0"/>
          </a:p>
        </p:txBody>
      </p:sp>
      <p:sp>
        <p:nvSpPr>
          <p:cNvPr id="10" name="标题 1"/>
          <p:cNvSpPr txBox="1"/>
          <p:nvPr/>
        </p:nvSpPr>
        <p:spPr>
          <a:xfrm>
            <a:off x="5987553" y="1704875"/>
            <a:ext cx="1417052" cy="775193"/>
          </a:xfrm>
          <a:prstGeom prst="rightArrow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72652" y="151481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69926" y="161209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486400" y="1828565"/>
            <a:ext cx="527814" cy="5278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172652" y="456512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269926" y="466240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486400" y="4911735"/>
            <a:ext cx="527814" cy="46209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移动摄像头数据采集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1" y="1999366"/>
            <a:ext cx="5008880" cy="339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公开数据集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61300" y="1316807"/>
            <a:ext cx="5008880" cy="87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VisDrone2021数据集包含10万+无人机图像，小目标占比40%；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UAVDT数据集提供多场景无人机视频，标注目标轨迹；Thermal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people数据集提供热成像人体数据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例如，VisDrone2021数据集为无人机航拍场景提供了丰富的图像资源，UAVDT数据集则为多目标跟踪研究提供了重要支持。这些数据集提供了宝贵的资源。</a:t>
            </a:r>
            <a:endParaRPr kumimoji="1" lang="zh-CN" altLang="en-US" sz="1400" dirty="0"/>
          </a:p>
        </p:txBody>
      </p:sp>
      <p:sp>
        <p:nvSpPr>
          <p:cNvPr id="8" name="标题 1"/>
          <p:cNvSpPr txBox="1"/>
          <p:nvPr/>
        </p:nvSpPr>
        <p:spPr>
          <a:xfrm>
            <a:off x="660401" y="4936281"/>
            <a:ext cx="5008880" cy="339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数据增强策略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112129" y="4483544"/>
            <a:ext cx="5008880" cy="87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视角模拟和天气模拟是无人机航拍数据增强的重要方法。通过Python脚本生成不同俯仰角图像，添加雾效等天气效果，可以模拟实际场景中的变化。
例如，通过生成不同俯仰角图像，可以模拟无人机在不同高度的拍摄场景；通过添加雾效，可以增强模型对恶劣天气的适应能力。这些增强策略为数据采集和模型训练提供了有力支持。</a:t>
            </a:r>
            <a:endParaRPr kumimoji="1" lang="zh-CN" altLang="en-US" sz="1400" dirty="0"/>
          </a:p>
        </p:txBody>
      </p:sp>
      <p:sp>
        <p:nvSpPr>
          <p:cNvPr id="10" name="标题 1"/>
          <p:cNvSpPr txBox="1"/>
          <p:nvPr/>
        </p:nvSpPr>
        <p:spPr>
          <a:xfrm>
            <a:off x="8176984" y="2671779"/>
            <a:ext cx="1721567" cy="1721566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56965" y="2651760"/>
            <a:ext cx="1761604" cy="1761604"/>
          </a:xfrm>
          <a:prstGeom prst="arc">
            <a:avLst>
              <a:gd name="adj1" fmla="val 16619675"/>
              <a:gd name="adj2" fmla="val 5688126"/>
            </a:avLst>
          </a:prstGeom>
          <a:noFill/>
          <a:ln w="158750" cap="rnd">
            <a:solidFill>
              <a:schemeClr val="accent2"/>
            </a:solidFill>
            <a:round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63493" y="2671779"/>
            <a:ext cx="1721567" cy="17215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51830" y="3249264"/>
            <a:ext cx="544892" cy="566597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43474" y="2651760"/>
            <a:ext cx="1761604" cy="1761604"/>
          </a:xfrm>
          <a:prstGeom prst="arc">
            <a:avLst>
              <a:gd name="adj1" fmla="val 16200000"/>
              <a:gd name="adj2" fmla="val 11134332"/>
            </a:avLst>
          </a:prstGeom>
          <a:noFill/>
          <a:ln w="158750" cap="rnd">
            <a:solidFill>
              <a:schemeClr val="accent1"/>
            </a:solidFill>
            <a:round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777727" y="3296807"/>
            <a:ext cx="520081" cy="47151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777314" y="2671779"/>
            <a:ext cx="1721567" cy="17215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757296" y="2651760"/>
            <a:ext cx="1761604" cy="1761604"/>
          </a:xfrm>
          <a:prstGeom prst="arc">
            <a:avLst>
              <a:gd name="adj1" fmla="val 16555986"/>
              <a:gd name="adj2" fmla="val 13314800"/>
            </a:avLst>
          </a:prstGeom>
          <a:noFill/>
          <a:ln w="158750" cap="rnd">
            <a:solidFill>
              <a:schemeClr val="accent1"/>
            </a:solidFill>
            <a:round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379975" y="3289277"/>
            <a:ext cx="516247" cy="486571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无人机航拍数据采集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557389" y="1689990"/>
            <a:ext cx="3064525" cy="3899238"/>
          </a:xfrm>
          <a:custGeom>
            <a:avLst/>
            <a:gdLst>
              <a:gd name="connsiteX0" fmla="*/ 252000 w 2520000"/>
              <a:gd name="connsiteY0" fmla="*/ 0 h 3240000"/>
              <a:gd name="connsiteX1" fmla="*/ 2268000 w 2520000"/>
              <a:gd name="connsiteY1" fmla="*/ 0 h 3240000"/>
              <a:gd name="connsiteX2" fmla="*/ 2520000 w 2520000"/>
              <a:gd name="connsiteY2" fmla="*/ 252000 h 3240000"/>
              <a:gd name="connsiteX3" fmla="*/ 2520000 w 2520000"/>
              <a:gd name="connsiteY3" fmla="*/ 2988000 h 3240000"/>
              <a:gd name="connsiteX4" fmla="*/ 2268000 w 2520000"/>
              <a:gd name="connsiteY4" fmla="*/ 3240000 h 3240000"/>
              <a:gd name="connsiteX5" fmla="*/ 1687740 w 2520000"/>
              <a:gd name="connsiteY5" fmla="*/ 3240000 h 3240000"/>
              <a:gd name="connsiteX6" fmla="*/ 1683224 w 2520000"/>
              <a:gd name="connsiteY6" fmla="*/ 3195197 h 3240000"/>
              <a:gd name="connsiteX7" fmla="*/ 1260000 w 2520000"/>
              <a:gd name="connsiteY7" fmla="*/ 2850260 h 3240000"/>
              <a:gd name="connsiteX8" fmla="*/ 836777 w 2520000"/>
              <a:gd name="connsiteY8" fmla="*/ 3195197 h 3240000"/>
              <a:gd name="connsiteX9" fmla="*/ 832260 w 2520000"/>
              <a:gd name="connsiteY9" fmla="*/ 3240000 h 3240000"/>
              <a:gd name="connsiteX10" fmla="*/ 252000 w 2520000"/>
              <a:gd name="connsiteY10" fmla="*/ 3240000 h 3240000"/>
              <a:gd name="connsiteX11" fmla="*/ 0 w 2520000"/>
              <a:gd name="connsiteY11" fmla="*/ 2988000 h 3240000"/>
              <a:gd name="connsiteX12" fmla="*/ 0 w 2520000"/>
              <a:gd name="connsiteY12" fmla="*/ 252000 h 3240000"/>
              <a:gd name="connsiteX13" fmla="*/ 252000 w 2520000"/>
              <a:gd name="connsiteY13" fmla="*/ 0 h 3240000"/>
            </a:gdLst>
            <a:ahLst/>
            <a:cxnLst/>
            <a:rect l="l" t="t" r="r" b="b"/>
            <a:pathLst>
              <a:path w="2520000" h="3240000">
                <a:moveTo>
                  <a:pt x="252000" y="0"/>
                </a:moveTo>
                <a:lnTo>
                  <a:pt x="2268000" y="0"/>
                </a:lnTo>
                <a:cubicBezTo>
                  <a:pt x="2407176" y="0"/>
                  <a:pt x="2520000" y="112824"/>
                  <a:pt x="2520000" y="252000"/>
                </a:cubicBezTo>
                <a:lnTo>
                  <a:pt x="2520000" y="2988000"/>
                </a:lnTo>
                <a:cubicBezTo>
                  <a:pt x="2520000" y="3127176"/>
                  <a:pt x="2407176" y="3240000"/>
                  <a:pt x="2268000" y="3240000"/>
                </a:cubicBezTo>
                <a:lnTo>
                  <a:pt x="1687740" y="3240000"/>
                </a:lnTo>
                <a:lnTo>
                  <a:pt x="1683224" y="3195197"/>
                </a:lnTo>
                <a:cubicBezTo>
                  <a:pt x="1642941" y="2998342"/>
                  <a:pt x="1468764" y="2850260"/>
                  <a:pt x="1260000" y="2850260"/>
                </a:cubicBezTo>
                <a:cubicBezTo>
                  <a:pt x="1051237" y="2850260"/>
                  <a:pt x="877059" y="2998342"/>
                  <a:pt x="836777" y="3195197"/>
                </a:cubicBezTo>
                <a:lnTo>
                  <a:pt x="832260" y="3240000"/>
                </a:lnTo>
                <a:lnTo>
                  <a:pt x="252000" y="3240000"/>
                </a:lnTo>
                <a:cubicBezTo>
                  <a:pt x="112824" y="3240000"/>
                  <a:pt x="0" y="3127176"/>
                  <a:pt x="0" y="2988000"/>
                </a:cubicBezTo>
                <a:lnTo>
                  <a:pt x="0" y="252000"/>
                </a:lnTo>
                <a:cubicBezTo>
                  <a:pt x="0" y="112824"/>
                  <a:pt x="112824" y="0"/>
                  <a:pt x="25200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95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557389" y="1297726"/>
            <a:ext cx="3064525" cy="656684"/>
          </a:xfrm>
          <a:prstGeom prst="roundRect">
            <a:avLst>
              <a:gd name="adj" fmla="val 1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5000">
                <a:schemeClr val="accent1"/>
              </a:gs>
            </a:gsLst>
            <a:lin ang="0" scaled="0"/>
          </a:gradFill>
          <a:ln w="25400" cap="sq">
            <a:noFill/>
            <a:miter/>
          </a:ln>
          <a:effectLst>
            <a:outerShdw blurRad="2540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76282" y="2174610"/>
            <a:ext cx="2626735" cy="788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标注重点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76282" y="3005909"/>
            <a:ext cx="2626735" cy="21113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多标签标注包括年龄、性别和遮挡程度；关键点标注采用OpenPose格式。
例如，通过多标签标注，可以对不同年龄、性别和遮挡程度的人群进行识别；通过关键点标注，可以分析人体的姿态信息。这些标注方法为特定人群识别提供了重要支持。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52085" y="1689990"/>
            <a:ext cx="3064525" cy="3899238"/>
          </a:xfrm>
          <a:custGeom>
            <a:avLst/>
            <a:gdLst>
              <a:gd name="connsiteX0" fmla="*/ 252000 w 2520000"/>
              <a:gd name="connsiteY0" fmla="*/ 0 h 3240000"/>
              <a:gd name="connsiteX1" fmla="*/ 2268000 w 2520000"/>
              <a:gd name="connsiteY1" fmla="*/ 0 h 3240000"/>
              <a:gd name="connsiteX2" fmla="*/ 2520000 w 2520000"/>
              <a:gd name="connsiteY2" fmla="*/ 252000 h 3240000"/>
              <a:gd name="connsiteX3" fmla="*/ 2520000 w 2520000"/>
              <a:gd name="connsiteY3" fmla="*/ 2988000 h 3240000"/>
              <a:gd name="connsiteX4" fmla="*/ 2268000 w 2520000"/>
              <a:gd name="connsiteY4" fmla="*/ 3240000 h 3240000"/>
              <a:gd name="connsiteX5" fmla="*/ 1687740 w 2520000"/>
              <a:gd name="connsiteY5" fmla="*/ 3240000 h 3240000"/>
              <a:gd name="connsiteX6" fmla="*/ 1683224 w 2520000"/>
              <a:gd name="connsiteY6" fmla="*/ 3195197 h 3240000"/>
              <a:gd name="connsiteX7" fmla="*/ 1260000 w 2520000"/>
              <a:gd name="connsiteY7" fmla="*/ 2850260 h 3240000"/>
              <a:gd name="connsiteX8" fmla="*/ 836777 w 2520000"/>
              <a:gd name="connsiteY8" fmla="*/ 3195197 h 3240000"/>
              <a:gd name="connsiteX9" fmla="*/ 832260 w 2520000"/>
              <a:gd name="connsiteY9" fmla="*/ 3240000 h 3240000"/>
              <a:gd name="connsiteX10" fmla="*/ 252000 w 2520000"/>
              <a:gd name="connsiteY10" fmla="*/ 3240000 h 3240000"/>
              <a:gd name="connsiteX11" fmla="*/ 0 w 2520000"/>
              <a:gd name="connsiteY11" fmla="*/ 2988000 h 3240000"/>
              <a:gd name="connsiteX12" fmla="*/ 0 w 2520000"/>
              <a:gd name="connsiteY12" fmla="*/ 252000 h 3240000"/>
              <a:gd name="connsiteX13" fmla="*/ 252000 w 2520000"/>
              <a:gd name="connsiteY13" fmla="*/ 0 h 3240000"/>
            </a:gdLst>
            <a:ahLst/>
            <a:cxnLst/>
            <a:rect l="l" t="t" r="r" b="b"/>
            <a:pathLst>
              <a:path w="2520000" h="3240000">
                <a:moveTo>
                  <a:pt x="252000" y="0"/>
                </a:moveTo>
                <a:lnTo>
                  <a:pt x="2268000" y="0"/>
                </a:lnTo>
                <a:cubicBezTo>
                  <a:pt x="2407176" y="0"/>
                  <a:pt x="2520000" y="112824"/>
                  <a:pt x="2520000" y="252000"/>
                </a:cubicBezTo>
                <a:lnTo>
                  <a:pt x="2520000" y="2988000"/>
                </a:lnTo>
                <a:cubicBezTo>
                  <a:pt x="2520000" y="3127176"/>
                  <a:pt x="2407176" y="3240000"/>
                  <a:pt x="2268000" y="3240000"/>
                </a:cubicBezTo>
                <a:lnTo>
                  <a:pt x="1687740" y="3240000"/>
                </a:lnTo>
                <a:lnTo>
                  <a:pt x="1683224" y="3195197"/>
                </a:lnTo>
                <a:cubicBezTo>
                  <a:pt x="1642941" y="2998342"/>
                  <a:pt x="1468764" y="2850260"/>
                  <a:pt x="1260000" y="2850260"/>
                </a:cubicBezTo>
                <a:cubicBezTo>
                  <a:pt x="1051237" y="2850260"/>
                  <a:pt x="877059" y="2998342"/>
                  <a:pt x="836777" y="3195197"/>
                </a:cubicBezTo>
                <a:lnTo>
                  <a:pt x="832260" y="3240000"/>
                </a:lnTo>
                <a:lnTo>
                  <a:pt x="252000" y="3240000"/>
                </a:lnTo>
                <a:cubicBezTo>
                  <a:pt x="112824" y="3240000"/>
                  <a:pt x="0" y="3127176"/>
                  <a:pt x="0" y="2988000"/>
                </a:cubicBezTo>
                <a:lnTo>
                  <a:pt x="0" y="252000"/>
                </a:lnTo>
                <a:cubicBezTo>
                  <a:pt x="0" y="112824"/>
                  <a:pt x="112824" y="0"/>
                  <a:pt x="25200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95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52085" y="1297726"/>
            <a:ext cx="3064525" cy="656684"/>
          </a:xfrm>
          <a:prstGeom prst="roundRect">
            <a:avLst>
              <a:gd name="adj" fmla="val 1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5000">
                <a:schemeClr val="accent1"/>
              </a:gs>
            </a:gsLst>
            <a:lin ang="0" scaled="0"/>
          </a:gradFill>
          <a:ln w="25400" cap="sq">
            <a:noFill/>
            <a:miter/>
          </a:ln>
          <a:effectLst>
            <a:outerShdw blurRad="2540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70981" y="2174610"/>
            <a:ext cx="2626735" cy="788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数据采集流程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70981" y="3005909"/>
            <a:ext cx="2626735" cy="21113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3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特定人群数据采集需要兼顾丰富性和隐私合规。通过合规采集和多标签标注，可以满足研究需求。
例如，通过伦理审批的志愿者拍摄，可以确保数据采集的合规性；通过多标签标注和关键点标注，可以丰富数据集的内容。这些方法为特定人群数据采集提供了可行的解决方案。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2690" y="1689990"/>
            <a:ext cx="3064525" cy="3899238"/>
          </a:xfrm>
          <a:custGeom>
            <a:avLst/>
            <a:gdLst>
              <a:gd name="connsiteX0" fmla="*/ 252000 w 2520000"/>
              <a:gd name="connsiteY0" fmla="*/ 0 h 3240000"/>
              <a:gd name="connsiteX1" fmla="*/ 2268000 w 2520000"/>
              <a:gd name="connsiteY1" fmla="*/ 0 h 3240000"/>
              <a:gd name="connsiteX2" fmla="*/ 2520000 w 2520000"/>
              <a:gd name="connsiteY2" fmla="*/ 252000 h 3240000"/>
              <a:gd name="connsiteX3" fmla="*/ 2520000 w 2520000"/>
              <a:gd name="connsiteY3" fmla="*/ 2988000 h 3240000"/>
              <a:gd name="connsiteX4" fmla="*/ 2268000 w 2520000"/>
              <a:gd name="connsiteY4" fmla="*/ 3240000 h 3240000"/>
              <a:gd name="connsiteX5" fmla="*/ 1687740 w 2520000"/>
              <a:gd name="connsiteY5" fmla="*/ 3240000 h 3240000"/>
              <a:gd name="connsiteX6" fmla="*/ 1683223 w 2520000"/>
              <a:gd name="connsiteY6" fmla="*/ 3195197 h 3240000"/>
              <a:gd name="connsiteX7" fmla="*/ 1260000 w 2520000"/>
              <a:gd name="connsiteY7" fmla="*/ 2850260 h 3240000"/>
              <a:gd name="connsiteX8" fmla="*/ 836777 w 2520000"/>
              <a:gd name="connsiteY8" fmla="*/ 3195197 h 3240000"/>
              <a:gd name="connsiteX9" fmla="*/ 832260 w 2520000"/>
              <a:gd name="connsiteY9" fmla="*/ 3240000 h 3240000"/>
              <a:gd name="connsiteX10" fmla="*/ 252000 w 2520000"/>
              <a:gd name="connsiteY10" fmla="*/ 3240000 h 3240000"/>
              <a:gd name="connsiteX11" fmla="*/ 0 w 2520000"/>
              <a:gd name="connsiteY11" fmla="*/ 2988000 h 3240000"/>
              <a:gd name="connsiteX12" fmla="*/ 0 w 2520000"/>
              <a:gd name="connsiteY12" fmla="*/ 252000 h 3240000"/>
              <a:gd name="connsiteX13" fmla="*/ 252000 w 2520000"/>
              <a:gd name="connsiteY13" fmla="*/ 0 h 3240000"/>
            </a:gdLst>
            <a:ahLst/>
            <a:cxnLst/>
            <a:rect l="l" t="t" r="r" b="b"/>
            <a:pathLst>
              <a:path w="2520000" h="3240000">
                <a:moveTo>
                  <a:pt x="252000" y="0"/>
                </a:moveTo>
                <a:lnTo>
                  <a:pt x="2268000" y="0"/>
                </a:lnTo>
                <a:cubicBezTo>
                  <a:pt x="2407176" y="0"/>
                  <a:pt x="2520000" y="112824"/>
                  <a:pt x="2520000" y="252000"/>
                </a:cubicBezTo>
                <a:lnTo>
                  <a:pt x="2520000" y="2988000"/>
                </a:lnTo>
                <a:cubicBezTo>
                  <a:pt x="2520000" y="3127176"/>
                  <a:pt x="2407176" y="3240000"/>
                  <a:pt x="2268000" y="3240000"/>
                </a:cubicBezTo>
                <a:lnTo>
                  <a:pt x="1687740" y="3240000"/>
                </a:lnTo>
                <a:lnTo>
                  <a:pt x="1683223" y="3195197"/>
                </a:lnTo>
                <a:cubicBezTo>
                  <a:pt x="1642941" y="2998342"/>
                  <a:pt x="1468764" y="2850260"/>
                  <a:pt x="1260000" y="2850260"/>
                </a:cubicBezTo>
                <a:cubicBezTo>
                  <a:pt x="1051236" y="2850260"/>
                  <a:pt x="877059" y="2998342"/>
                  <a:pt x="836777" y="3195197"/>
                </a:cubicBezTo>
                <a:lnTo>
                  <a:pt x="832260" y="3240000"/>
                </a:lnTo>
                <a:lnTo>
                  <a:pt x="252000" y="3240000"/>
                </a:lnTo>
                <a:cubicBezTo>
                  <a:pt x="112824" y="3240000"/>
                  <a:pt x="0" y="3127176"/>
                  <a:pt x="0" y="2988000"/>
                </a:cubicBezTo>
                <a:lnTo>
                  <a:pt x="0" y="252000"/>
                </a:lnTo>
                <a:cubicBezTo>
                  <a:pt x="0" y="112824"/>
                  <a:pt x="112824" y="0"/>
                  <a:pt x="252000" y="0"/>
                </a:cubicBezTo>
                <a:close/>
              </a:path>
            </a:pathLst>
          </a:custGeom>
          <a:gradFill>
            <a:gsLst>
              <a:gs pos="0">
                <a:schemeClr val="bg1"/>
              </a:gs>
              <a:gs pos="95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62690" y="1297726"/>
            <a:ext cx="3064525" cy="656684"/>
          </a:xfrm>
          <a:prstGeom prst="roundRect">
            <a:avLst>
              <a:gd name="adj" fmla="val 1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5000">
                <a:schemeClr val="accent1"/>
              </a:gs>
            </a:gsLst>
            <a:lin ang="0" scaled="0"/>
          </a:gradFill>
          <a:ln w="25400" cap="sq">
            <a:noFill/>
            <a:miter/>
          </a:ln>
          <a:effectLst>
            <a:outerShdw blurRad="2540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81585" y="2174610"/>
            <a:ext cx="2626735" cy="788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数据来源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81585" y="3005909"/>
            <a:ext cx="2626735" cy="21113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3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公开数据集如CACD（儿童数据集）和AgeDB（老年人数据集</a:t>
            </a:r>
            <a:r>
              <a:rPr kumimoji="1" lang="en-US" altLang="zh-CN" sz="123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），</a:t>
            </a:r>
            <a:r>
              <a:rPr kumimoji="1" lang="en-US" altLang="zh-CN" sz="123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通过伦理审批的志愿者拍摄</a:t>
            </a:r>
            <a:r>
              <a:rPr kumimoji="1" lang="en-US" altLang="zh-CN" sz="123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例如，CACD数据集提供了丰富的儿童图像资源，AgeDB数据集则为老年人图像提供了重要支持。这些数据集为特定人群识别研究提供了宝贵的资源。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1081585" y="1457642"/>
            <a:ext cx="26289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76282" y="1457642"/>
            <a:ext cx="26289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70981" y="1457642"/>
            <a:ext cx="26289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PART 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126614" y="5353767"/>
            <a:ext cx="536676" cy="612905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83198" y="5373541"/>
            <a:ext cx="612905" cy="59313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477896" y="5388995"/>
            <a:ext cx="612905" cy="57767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特定人群数据采集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10059268" y="4706123"/>
            <a:ext cx="2132731" cy="6045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17690" y="2747126"/>
            <a:ext cx="6756621" cy="169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总结与展望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08774" y="457238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684954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7059500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731087" y="2061556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472622" y="1117924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08014" y="2139284"/>
            <a:ext cx="821953" cy="82195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771136" y="2139278"/>
            <a:ext cx="7364143" cy="1037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移动摄像头场景需平衡实时性与动态适应性，无人机航拍场景依赖小目标检测与多模态融合，数据采集需兼顾丰富性与隐私合规。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99520" y="2337872"/>
            <a:ext cx="438941" cy="42478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08014" y="3896770"/>
            <a:ext cx="821953" cy="82195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71136" y="3896764"/>
            <a:ext cx="7364143" cy="10632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通过优化算法结构和采用硬件加速技术，可以提高移动摄像头场景的实时性；通过引入注意力机制和多模态融合技术，可以提高无人机航拍场景的检测精度。同时，通过合成数据和联邦学习技术，可以解决数据稀缺和隐私保护问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99520" y="4104723"/>
            <a:ext cx="438941" cy="40605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1808014" y="3328694"/>
            <a:ext cx="8563271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9471633" y="3282975"/>
            <a:ext cx="899652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808014" y="5086180"/>
            <a:ext cx="8563271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9471633" y="5040461"/>
            <a:ext cx="899652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核心结论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8016" y="3742956"/>
            <a:ext cx="3780123" cy="23911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多模态融合、边缘计算和隐私增强技术是未来的重要发展方向。这些技术将推动场景人流检测技术在更多领域的应用。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87512" y="3742956"/>
            <a:ext cx="3780123" cy="23911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例如，多模态融合技术将LiDAR与视觉联合检测，提高小目标检测精度；边缘计算技术通过在边缘设备上部署轻量级模型，实现低延迟推理；隐私增强技术如同态加密，保障云端数据安全。这些技术的发展将为场景人流检测技术的应用提供更广阔的空间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3438068" y="3283197"/>
            <a:ext cx="540018" cy="180000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8207564" y="3283197"/>
            <a:ext cx="540018" cy="180000"/>
          </a:xfrm>
          <a:prstGeom prst="triangl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64014" y="1776024"/>
            <a:ext cx="3888127" cy="1296000"/>
          </a:xfrm>
          <a:prstGeom prst="roundRect">
            <a:avLst>
              <a:gd name="adj" fmla="val 10351"/>
            </a:avLst>
          </a:prstGeom>
          <a:solidFill>
            <a:schemeClr val="accent1"/>
          </a:solidFill>
          <a:ln w="254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69355" y="1922116"/>
            <a:ext cx="3477444" cy="10038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33510" y="1776024"/>
            <a:ext cx="3888127" cy="1296000"/>
          </a:xfrm>
          <a:prstGeom prst="roundRect">
            <a:avLst>
              <a:gd name="adj" fmla="val 10351"/>
            </a:avLst>
          </a:prstGeom>
          <a:solidFill>
            <a:schemeClr val="accent2"/>
          </a:solidFill>
          <a:ln w="254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just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25925" y="1922116"/>
            <a:ext cx="3503298" cy="10038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未来发展方向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0052256" y="4706122"/>
            <a:ext cx="2139743" cy="596214"/>
          </a:xfrm>
          <a:custGeom>
            <a:avLst/>
            <a:gdLst>
              <a:gd name="connsiteX0" fmla="*/ 0 w 2139743"/>
              <a:gd name="connsiteY0" fmla="*/ 443319 h 596214"/>
              <a:gd name="connsiteX1" fmla="*/ 0 w 2139743"/>
              <a:gd name="connsiteY1" fmla="*/ 514351 h 596214"/>
              <a:gd name="connsiteX2" fmla="*/ 94658 w 2139743"/>
              <a:gd name="connsiteY2" fmla="*/ 596214 h 596214"/>
              <a:gd name="connsiteX3" fmla="*/ 177338 w 2139743"/>
              <a:gd name="connsiteY3" fmla="*/ 596214 h 596214"/>
              <a:gd name="connsiteX4" fmla="*/ 0 w 2139743"/>
              <a:gd name="connsiteY4" fmla="*/ 240550 h 596214"/>
              <a:gd name="connsiteX5" fmla="*/ 0 w 2139743"/>
              <a:gd name="connsiteY5" fmla="*/ 311582 h 596214"/>
              <a:gd name="connsiteX6" fmla="*/ 329843 w 2139743"/>
              <a:gd name="connsiteY6" fmla="*/ 596213 h 596214"/>
              <a:gd name="connsiteX7" fmla="*/ 412523 w 2139743"/>
              <a:gd name="connsiteY7" fmla="*/ 596213 h 596214"/>
              <a:gd name="connsiteX8" fmla="*/ 0 w 2139743"/>
              <a:gd name="connsiteY8" fmla="*/ 37782 h 596214"/>
              <a:gd name="connsiteX9" fmla="*/ 0 w 2139743"/>
              <a:gd name="connsiteY9" fmla="*/ 108814 h 596214"/>
              <a:gd name="connsiteX10" fmla="*/ 565028 w 2139743"/>
              <a:gd name="connsiteY10" fmla="*/ 596213 h 596214"/>
              <a:gd name="connsiteX11" fmla="*/ 647708 w 2139743"/>
              <a:gd name="connsiteY11" fmla="*/ 596213 h 596214"/>
              <a:gd name="connsiteX12" fmla="*/ 191653 w 2139743"/>
              <a:gd name="connsiteY12" fmla="*/ 0 h 596214"/>
              <a:gd name="connsiteX13" fmla="*/ 108973 w 2139743"/>
              <a:gd name="connsiteY13" fmla="*/ 0 h 596214"/>
              <a:gd name="connsiteX14" fmla="*/ 800212 w 2139743"/>
              <a:gd name="connsiteY14" fmla="*/ 596214 h 596214"/>
              <a:gd name="connsiteX15" fmla="*/ 882891 w 2139743"/>
              <a:gd name="connsiteY15" fmla="*/ 596214 h 596214"/>
              <a:gd name="connsiteX16" fmla="*/ 426838 w 2139743"/>
              <a:gd name="connsiteY16" fmla="*/ 0 h 596214"/>
              <a:gd name="connsiteX17" fmla="*/ 344158 w 2139743"/>
              <a:gd name="connsiteY17" fmla="*/ 0 h 596214"/>
              <a:gd name="connsiteX18" fmla="*/ 1035397 w 2139743"/>
              <a:gd name="connsiteY18" fmla="*/ 596214 h 596214"/>
              <a:gd name="connsiteX19" fmla="*/ 1118076 w 2139743"/>
              <a:gd name="connsiteY19" fmla="*/ 596214 h 596214"/>
              <a:gd name="connsiteX20" fmla="*/ 662023 w 2139743"/>
              <a:gd name="connsiteY20" fmla="*/ 0 h 596214"/>
              <a:gd name="connsiteX21" fmla="*/ 579343 w 2139743"/>
              <a:gd name="connsiteY21" fmla="*/ 0 h 596214"/>
              <a:gd name="connsiteX22" fmla="*/ 1270582 w 2139743"/>
              <a:gd name="connsiteY22" fmla="*/ 596214 h 596214"/>
              <a:gd name="connsiteX23" fmla="*/ 1353261 w 2139743"/>
              <a:gd name="connsiteY23" fmla="*/ 596214 h 596214"/>
              <a:gd name="connsiteX24" fmla="*/ 897207 w 2139743"/>
              <a:gd name="connsiteY24" fmla="*/ 0 h 596214"/>
              <a:gd name="connsiteX25" fmla="*/ 814527 w 2139743"/>
              <a:gd name="connsiteY25" fmla="*/ 0 h 596214"/>
              <a:gd name="connsiteX26" fmla="*/ 1505766 w 2139743"/>
              <a:gd name="connsiteY26" fmla="*/ 596214 h 596214"/>
              <a:gd name="connsiteX27" fmla="*/ 1588445 w 2139743"/>
              <a:gd name="connsiteY27" fmla="*/ 596214 h 596214"/>
              <a:gd name="connsiteX28" fmla="*/ 1132392 w 2139743"/>
              <a:gd name="connsiteY28" fmla="*/ 0 h 596214"/>
              <a:gd name="connsiteX29" fmla="*/ 1049712 w 2139743"/>
              <a:gd name="connsiteY29" fmla="*/ 0 h 596214"/>
              <a:gd name="connsiteX30" fmla="*/ 1740951 w 2139743"/>
              <a:gd name="connsiteY30" fmla="*/ 596214 h 596214"/>
              <a:gd name="connsiteX31" fmla="*/ 1823630 w 2139743"/>
              <a:gd name="connsiteY31" fmla="*/ 596214 h 596214"/>
              <a:gd name="connsiteX32" fmla="*/ 1367577 w 2139743"/>
              <a:gd name="connsiteY32" fmla="*/ 0 h 596214"/>
              <a:gd name="connsiteX33" fmla="*/ 1284897 w 2139743"/>
              <a:gd name="connsiteY33" fmla="*/ 0 h 596214"/>
              <a:gd name="connsiteX34" fmla="*/ 1976136 w 2139743"/>
              <a:gd name="connsiteY34" fmla="*/ 596214 h 596214"/>
              <a:gd name="connsiteX35" fmla="*/ 2058815 w 2139743"/>
              <a:gd name="connsiteY35" fmla="*/ 596214 h 596214"/>
              <a:gd name="connsiteX36" fmla="*/ 1602762 w 2139743"/>
              <a:gd name="connsiteY36" fmla="*/ 0 h 596214"/>
              <a:gd name="connsiteX37" fmla="*/ 1520082 w 2139743"/>
              <a:gd name="connsiteY37" fmla="*/ 0 h 596214"/>
              <a:gd name="connsiteX38" fmla="*/ 2139743 w 2139743"/>
              <a:gd name="connsiteY38" fmla="*/ 534502 h 596214"/>
              <a:gd name="connsiteX39" fmla="*/ 2139743 w 2139743"/>
              <a:gd name="connsiteY39" fmla="*/ 463218 h 596214"/>
              <a:gd name="connsiteX40" fmla="*/ 1837946 w 2139743"/>
              <a:gd name="connsiteY40" fmla="*/ 0 h 596214"/>
              <a:gd name="connsiteX41" fmla="*/ 1755266 w 2139743"/>
              <a:gd name="connsiteY41" fmla="*/ 0 h 596214"/>
              <a:gd name="connsiteX42" fmla="*/ 2139742 w 2139743"/>
              <a:gd name="connsiteY42" fmla="*/ 331734 h 596214"/>
              <a:gd name="connsiteX43" fmla="*/ 2139742 w 2139743"/>
              <a:gd name="connsiteY43" fmla="*/ 260450 h 596214"/>
              <a:gd name="connsiteX44" fmla="*/ 2073131 w 2139743"/>
              <a:gd name="connsiteY44" fmla="*/ 0 h 596214"/>
              <a:gd name="connsiteX45" fmla="*/ 1990451 w 2139743"/>
              <a:gd name="connsiteY45" fmla="*/ 0 h 596214"/>
              <a:gd name="connsiteX46" fmla="*/ 2139742 w 2139743"/>
              <a:gd name="connsiteY46" fmla="*/ 128966 h 596214"/>
              <a:gd name="connsiteX47" fmla="*/ 2139742 w 2139743"/>
              <a:gd name="connsiteY47" fmla="*/ 57682 h 596214"/>
            </a:gdLst>
            <a:ahLst/>
            <a:cxnLst/>
            <a:rect l="l" t="t" r="r" b="b"/>
            <a:pathLst>
              <a:path w="2139743" h="596214">
                <a:moveTo>
                  <a:pt x="0" y="443319"/>
                </a:moveTo>
                <a:lnTo>
                  <a:pt x="0" y="514351"/>
                </a:lnTo>
                <a:lnTo>
                  <a:pt x="94658" y="596214"/>
                </a:lnTo>
                <a:lnTo>
                  <a:pt x="177338" y="596214"/>
                </a:lnTo>
                <a:close/>
                <a:moveTo>
                  <a:pt x="0" y="240550"/>
                </a:moveTo>
                <a:lnTo>
                  <a:pt x="0" y="311582"/>
                </a:lnTo>
                <a:lnTo>
                  <a:pt x="329843" y="596213"/>
                </a:lnTo>
                <a:lnTo>
                  <a:pt x="412523" y="596213"/>
                </a:lnTo>
                <a:close/>
                <a:moveTo>
                  <a:pt x="0" y="37782"/>
                </a:moveTo>
                <a:lnTo>
                  <a:pt x="0" y="108814"/>
                </a:lnTo>
                <a:lnTo>
                  <a:pt x="565028" y="596213"/>
                </a:lnTo>
                <a:lnTo>
                  <a:pt x="647708" y="596213"/>
                </a:lnTo>
                <a:close/>
                <a:moveTo>
                  <a:pt x="191653" y="0"/>
                </a:moveTo>
                <a:lnTo>
                  <a:pt x="108973" y="0"/>
                </a:lnTo>
                <a:lnTo>
                  <a:pt x="800212" y="596214"/>
                </a:lnTo>
                <a:lnTo>
                  <a:pt x="882891" y="596214"/>
                </a:lnTo>
                <a:close/>
                <a:moveTo>
                  <a:pt x="426838" y="0"/>
                </a:moveTo>
                <a:lnTo>
                  <a:pt x="344158" y="0"/>
                </a:lnTo>
                <a:lnTo>
                  <a:pt x="1035397" y="596214"/>
                </a:lnTo>
                <a:lnTo>
                  <a:pt x="1118076" y="596214"/>
                </a:lnTo>
                <a:close/>
                <a:moveTo>
                  <a:pt x="662023" y="0"/>
                </a:moveTo>
                <a:lnTo>
                  <a:pt x="579343" y="0"/>
                </a:lnTo>
                <a:lnTo>
                  <a:pt x="1270582" y="596214"/>
                </a:lnTo>
                <a:lnTo>
                  <a:pt x="1353261" y="596214"/>
                </a:lnTo>
                <a:close/>
                <a:moveTo>
                  <a:pt x="897207" y="0"/>
                </a:moveTo>
                <a:lnTo>
                  <a:pt x="814527" y="0"/>
                </a:lnTo>
                <a:lnTo>
                  <a:pt x="1505766" y="596214"/>
                </a:lnTo>
                <a:lnTo>
                  <a:pt x="1588445" y="596214"/>
                </a:lnTo>
                <a:close/>
                <a:moveTo>
                  <a:pt x="1132392" y="0"/>
                </a:moveTo>
                <a:lnTo>
                  <a:pt x="1049712" y="0"/>
                </a:lnTo>
                <a:lnTo>
                  <a:pt x="1740951" y="596214"/>
                </a:lnTo>
                <a:lnTo>
                  <a:pt x="1823630" y="596214"/>
                </a:lnTo>
                <a:close/>
                <a:moveTo>
                  <a:pt x="1367577" y="0"/>
                </a:moveTo>
                <a:lnTo>
                  <a:pt x="1284897" y="0"/>
                </a:lnTo>
                <a:lnTo>
                  <a:pt x="1976136" y="596214"/>
                </a:lnTo>
                <a:lnTo>
                  <a:pt x="2058815" y="596214"/>
                </a:lnTo>
                <a:close/>
                <a:moveTo>
                  <a:pt x="1602762" y="0"/>
                </a:moveTo>
                <a:lnTo>
                  <a:pt x="1520082" y="0"/>
                </a:lnTo>
                <a:lnTo>
                  <a:pt x="2139743" y="534502"/>
                </a:lnTo>
                <a:lnTo>
                  <a:pt x="2139743" y="463218"/>
                </a:lnTo>
                <a:close/>
                <a:moveTo>
                  <a:pt x="1837946" y="0"/>
                </a:moveTo>
                <a:lnTo>
                  <a:pt x="1755266" y="0"/>
                </a:lnTo>
                <a:lnTo>
                  <a:pt x="2139742" y="331734"/>
                </a:lnTo>
                <a:lnTo>
                  <a:pt x="2139742" y="260450"/>
                </a:lnTo>
                <a:close/>
                <a:moveTo>
                  <a:pt x="2073131" y="0"/>
                </a:moveTo>
                <a:lnTo>
                  <a:pt x="1990451" y="0"/>
                </a:lnTo>
                <a:lnTo>
                  <a:pt x="2139742" y="128966"/>
                </a:lnTo>
                <a:lnTo>
                  <a:pt x="2139742" y="57682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w="2909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415994" y="1891351"/>
            <a:ext cx="7360013" cy="19730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138018" y="4680653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448634" y="4687753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08774" y="399964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>
            <a:off x="3684954" y="409197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23" name="标题 1"/>
          <p:cNvCxnSpPr/>
          <p:nvPr/>
        </p:nvCxnSpPr>
        <p:spPr>
          <a:xfrm>
            <a:off x="7059500" y="409197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2973600" cy="3606885"/>
          </a:xfrm>
          <a:custGeom>
            <a:avLst/>
            <a:gdLst>
              <a:gd name="connsiteX0" fmla="*/ 1879493 w 3069366"/>
              <a:gd name="connsiteY0" fmla="*/ 0 h 3723046"/>
              <a:gd name="connsiteX1" fmla="*/ 3069366 w 3069366"/>
              <a:gd name="connsiteY1" fmla="*/ 0 h 3723046"/>
              <a:gd name="connsiteX2" fmla="*/ 40957 w 3069366"/>
              <a:gd name="connsiteY2" fmla="*/ 3715732 h 3723046"/>
              <a:gd name="connsiteX3" fmla="*/ 0 w 3069366"/>
              <a:gd name="connsiteY3" fmla="*/ 3723046 h 3723046"/>
              <a:gd name="connsiteX4" fmla="*/ 0 w 3069366"/>
              <a:gd name="connsiteY4" fmla="*/ 2498905 h 3723046"/>
              <a:gd name="connsiteX5" fmla="*/ 50605 w 3069366"/>
              <a:gd name="connsiteY5" fmla="*/ 2485893 h 3723046"/>
              <a:gd name="connsiteX6" fmla="*/ 1879493 w 3069366"/>
              <a:gd name="connsiteY6" fmla="*/ 0 h 3723046"/>
            </a:gdLst>
            <a:ahLst/>
            <a:cxnLst/>
            <a:rect l="l" t="t" r="r" b="b"/>
            <a:pathLst>
              <a:path w="3069366" h="3723046">
                <a:moveTo>
                  <a:pt x="1879493" y="0"/>
                </a:moveTo>
                <a:lnTo>
                  <a:pt x="3069366" y="0"/>
                </a:lnTo>
                <a:cubicBezTo>
                  <a:pt x="3069366" y="1832862"/>
                  <a:pt x="1769267" y="3362069"/>
                  <a:pt x="40957" y="3715732"/>
                </a:cubicBezTo>
                <a:lnTo>
                  <a:pt x="0" y="3723046"/>
                </a:lnTo>
                <a:lnTo>
                  <a:pt x="0" y="2498905"/>
                </a:lnTo>
                <a:lnTo>
                  <a:pt x="50605" y="2485893"/>
                </a:lnTo>
                <a:cubicBezTo>
                  <a:pt x="1110170" y="2156334"/>
                  <a:pt x="1879493" y="1168010"/>
                  <a:pt x="187949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102855" y="1382372"/>
            <a:ext cx="11811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18367" y="1528342"/>
            <a:ext cx="2044700" cy="406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</a:t>
            </a: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atalogue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18900" y="278861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问题定义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486596" y="2757870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18367" y="2757870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1.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39443" y="278861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研究现状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18900" y="386861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总结与展望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39443" y="3868615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数据采集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918367" y="3824521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3.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86596" y="3824521"/>
            <a:ext cx="393700" cy="3937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4.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10059268" y="4706123"/>
            <a:ext cx="2132731" cy="6045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17690" y="2747126"/>
            <a:ext cx="6756621" cy="169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研究现状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08774" y="457238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684954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7059500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731087" y="2061556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472622" y="1117924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2114036"/>
            <a:ext cx="3237271" cy="3460912"/>
          </a:xfrm>
          <a:custGeom>
            <a:avLst/>
            <a:gdLst>
              <a:gd name="connsiteX0" fmla="*/ 2809702 w 3237271"/>
              <a:gd name="connsiteY0" fmla="*/ 0 h 3460912"/>
              <a:gd name="connsiteX1" fmla="*/ 2893468 w 3237271"/>
              <a:gd name="connsiteY1" fmla="*/ 34698 h 3460912"/>
              <a:gd name="connsiteX2" fmla="*/ 3165787 w 3237271"/>
              <a:gd name="connsiteY2" fmla="*/ 307016 h 3460912"/>
              <a:gd name="connsiteX3" fmla="*/ 3171899 w 3237271"/>
              <a:gd name="connsiteY3" fmla="*/ 311137 h 3460912"/>
              <a:gd name="connsiteX4" fmla="*/ 3181289 w 3237271"/>
              <a:gd name="connsiteY4" fmla="*/ 322518 h 3460912"/>
              <a:gd name="connsiteX5" fmla="*/ 3183001 w 3237271"/>
              <a:gd name="connsiteY5" fmla="*/ 324230 h 3460912"/>
              <a:gd name="connsiteX6" fmla="*/ 3184236 w 3237271"/>
              <a:gd name="connsiteY6" fmla="*/ 326090 h 3460912"/>
              <a:gd name="connsiteX7" fmla="*/ 3199153 w 3237271"/>
              <a:gd name="connsiteY7" fmla="*/ 344169 h 3460912"/>
              <a:gd name="connsiteX8" fmla="*/ 3237271 w 3237271"/>
              <a:gd name="connsiteY8" fmla="*/ 468960 h 3460912"/>
              <a:gd name="connsiteX9" fmla="*/ 3237271 w 3237271"/>
              <a:gd name="connsiteY9" fmla="*/ 3237716 h 3460912"/>
              <a:gd name="connsiteX10" fmla="*/ 3014075 w 3237271"/>
              <a:gd name="connsiteY10" fmla="*/ 3460912 h 3460912"/>
              <a:gd name="connsiteX11" fmla="*/ 223196 w 3237271"/>
              <a:gd name="connsiteY11" fmla="*/ 3460912 h 3460912"/>
              <a:gd name="connsiteX12" fmla="*/ 0 w 3237271"/>
              <a:gd name="connsiteY12" fmla="*/ 3237716 h 3460912"/>
              <a:gd name="connsiteX13" fmla="*/ 0 w 3237271"/>
              <a:gd name="connsiteY13" fmla="*/ 468960 h 3460912"/>
              <a:gd name="connsiteX14" fmla="*/ 223196 w 3237271"/>
              <a:gd name="connsiteY14" fmla="*/ 245764 h 3460912"/>
              <a:gd name="connsiteX15" fmla="*/ 2514869 w 3237271"/>
              <a:gd name="connsiteY15" fmla="*/ 245764 h 3460912"/>
              <a:gd name="connsiteX16" fmla="*/ 2725935 w 3237271"/>
              <a:gd name="connsiteY16" fmla="*/ 34698 h 3460912"/>
              <a:gd name="connsiteX17" fmla="*/ 2809702 w 3237271"/>
              <a:gd name="connsiteY17" fmla="*/ 0 h 3460912"/>
            </a:gdLst>
            <a:ahLst/>
            <a:cxnLst/>
            <a:rect l="l" t="t" r="r" b="b"/>
            <a:pathLst>
              <a:path w="3237271" h="3460912">
                <a:moveTo>
                  <a:pt x="2809702" y="0"/>
                </a:moveTo>
                <a:cubicBezTo>
                  <a:pt x="2840019" y="0"/>
                  <a:pt x="2870337" y="11566"/>
                  <a:pt x="2893468" y="34698"/>
                </a:cubicBezTo>
                <a:lnTo>
                  <a:pt x="3165787" y="307016"/>
                </a:lnTo>
                <a:lnTo>
                  <a:pt x="3171899" y="311137"/>
                </a:lnTo>
                <a:lnTo>
                  <a:pt x="3181289" y="322518"/>
                </a:lnTo>
                <a:lnTo>
                  <a:pt x="3183001" y="324230"/>
                </a:lnTo>
                <a:lnTo>
                  <a:pt x="3184236" y="326090"/>
                </a:lnTo>
                <a:lnTo>
                  <a:pt x="3199153" y="344169"/>
                </a:lnTo>
                <a:cubicBezTo>
                  <a:pt x="3223219" y="379791"/>
                  <a:pt x="3237271" y="422735"/>
                  <a:pt x="3237271" y="468960"/>
                </a:cubicBezTo>
                <a:lnTo>
                  <a:pt x="3237271" y="3237716"/>
                </a:lnTo>
                <a:cubicBezTo>
                  <a:pt x="3237271" y="3360984"/>
                  <a:pt x="3137343" y="3460912"/>
                  <a:pt x="3014075" y="3460912"/>
                </a:cubicBezTo>
                <a:lnTo>
                  <a:pt x="223196" y="3460912"/>
                </a:lnTo>
                <a:cubicBezTo>
                  <a:pt x="99928" y="3460912"/>
                  <a:pt x="0" y="3360984"/>
                  <a:pt x="0" y="3237716"/>
                </a:cubicBezTo>
                <a:lnTo>
                  <a:pt x="0" y="468960"/>
                </a:lnTo>
                <a:cubicBezTo>
                  <a:pt x="0" y="345692"/>
                  <a:pt x="99928" y="245764"/>
                  <a:pt x="223196" y="245764"/>
                </a:cubicBezTo>
                <a:lnTo>
                  <a:pt x="2514869" y="245764"/>
                </a:lnTo>
                <a:lnTo>
                  <a:pt x="2725935" y="34698"/>
                </a:lnTo>
                <a:cubicBezTo>
                  <a:pt x="2749067" y="11566"/>
                  <a:pt x="2779384" y="0"/>
                  <a:pt x="2809702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81629" y="2114036"/>
            <a:ext cx="3237271" cy="3460912"/>
          </a:xfrm>
          <a:custGeom>
            <a:avLst/>
            <a:gdLst>
              <a:gd name="connsiteX0" fmla="*/ 2809702 w 3237271"/>
              <a:gd name="connsiteY0" fmla="*/ 0 h 3460912"/>
              <a:gd name="connsiteX1" fmla="*/ 2893468 w 3237271"/>
              <a:gd name="connsiteY1" fmla="*/ 34698 h 3460912"/>
              <a:gd name="connsiteX2" fmla="*/ 3165787 w 3237271"/>
              <a:gd name="connsiteY2" fmla="*/ 307016 h 3460912"/>
              <a:gd name="connsiteX3" fmla="*/ 3171899 w 3237271"/>
              <a:gd name="connsiteY3" fmla="*/ 311137 h 3460912"/>
              <a:gd name="connsiteX4" fmla="*/ 3181289 w 3237271"/>
              <a:gd name="connsiteY4" fmla="*/ 322518 h 3460912"/>
              <a:gd name="connsiteX5" fmla="*/ 3183001 w 3237271"/>
              <a:gd name="connsiteY5" fmla="*/ 324230 h 3460912"/>
              <a:gd name="connsiteX6" fmla="*/ 3184236 w 3237271"/>
              <a:gd name="connsiteY6" fmla="*/ 326090 h 3460912"/>
              <a:gd name="connsiteX7" fmla="*/ 3199153 w 3237271"/>
              <a:gd name="connsiteY7" fmla="*/ 344169 h 3460912"/>
              <a:gd name="connsiteX8" fmla="*/ 3237271 w 3237271"/>
              <a:gd name="connsiteY8" fmla="*/ 468960 h 3460912"/>
              <a:gd name="connsiteX9" fmla="*/ 3237271 w 3237271"/>
              <a:gd name="connsiteY9" fmla="*/ 3237716 h 3460912"/>
              <a:gd name="connsiteX10" fmla="*/ 3014075 w 3237271"/>
              <a:gd name="connsiteY10" fmla="*/ 3460912 h 3460912"/>
              <a:gd name="connsiteX11" fmla="*/ 223196 w 3237271"/>
              <a:gd name="connsiteY11" fmla="*/ 3460912 h 3460912"/>
              <a:gd name="connsiteX12" fmla="*/ 0 w 3237271"/>
              <a:gd name="connsiteY12" fmla="*/ 3237716 h 3460912"/>
              <a:gd name="connsiteX13" fmla="*/ 0 w 3237271"/>
              <a:gd name="connsiteY13" fmla="*/ 468960 h 3460912"/>
              <a:gd name="connsiteX14" fmla="*/ 223196 w 3237271"/>
              <a:gd name="connsiteY14" fmla="*/ 245764 h 3460912"/>
              <a:gd name="connsiteX15" fmla="*/ 2514869 w 3237271"/>
              <a:gd name="connsiteY15" fmla="*/ 245764 h 3460912"/>
              <a:gd name="connsiteX16" fmla="*/ 2725935 w 3237271"/>
              <a:gd name="connsiteY16" fmla="*/ 34698 h 3460912"/>
              <a:gd name="connsiteX17" fmla="*/ 2809702 w 3237271"/>
              <a:gd name="connsiteY17" fmla="*/ 0 h 3460912"/>
            </a:gdLst>
            <a:ahLst/>
            <a:cxnLst/>
            <a:rect l="l" t="t" r="r" b="b"/>
            <a:pathLst>
              <a:path w="3237271" h="3460912">
                <a:moveTo>
                  <a:pt x="2809702" y="0"/>
                </a:moveTo>
                <a:cubicBezTo>
                  <a:pt x="2840019" y="0"/>
                  <a:pt x="2870337" y="11566"/>
                  <a:pt x="2893468" y="34698"/>
                </a:cubicBezTo>
                <a:lnTo>
                  <a:pt x="3165787" y="307016"/>
                </a:lnTo>
                <a:lnTo>
                  <a:pt x="3171899" y="311137"/>
                </a:lnTo>
                <a:lnTo>
                  <a:pt x="3181289" y="322518"/>
                </a:lnTo>
                <a:lnTo>
                  <a:pt x="3183001" y="324230"/>
                </a:lnTo>
                <a:lnTo>
                  <a:pt x="3184236" y="326090"/>
                </a:lnTo>
                <a:lnTo>
                  <a:pt x="3199153" y="344169"/>
                </a:lnTo>
                <a:cubicBezTo>
                  <a:pt x="3223219" y="379791"/>
                  <a:pt x="3237271" y="422735"/>
                  <a:pt x="3237271" y="468960"/>
                </a:cubicBezTo>
                <a:lnTo>
                  <a:pt x="3237271" y="3237716"/>
                </a:lnTo>
                <a:cubicBezTo>
                  <a:pt x="3237271" y="3360984"/>
                  <a:pt x="3137343" y="3460912"/>
                  <a:pt x="3014075" y="3460912"/>
                </a:cubicBezTo>
                <a:lnTo>
                  <a:pt x="223196" y="3460912"/>
                </a:lnTo>
                <a:cubicBezTo>
                  <a:pt x="99928" y="3460912"/>
                  <a:pt x="0" y="3360984"/>
                  <a:pt x="0" y="3237716"/>
                </a:cubicBezTo>
                <a:lnTo>
                  <a:pt x="0" y="468960"/>
                </a:lnTo>
                <a:cubicBezTo>
                  <a:pt x="0" y="345692"/>
                  <a:pt x="99928" y="245764"/>
                  <a:pt x="223196" y="245764"/>
                </a:cubicBezTo>
                <a:lnTo>
                  <a:pt x="2514869" y="245764"/>
                </a:lnTo>
                <a:lnTo>
                  <a:pt x="2725935" y="34698"/>
                </a:lnTo>
                <a:cubicBezTo>
                  <a:pt x="2749067" y="11566"/>
                  <a:pt x="2779384" y="0"/>
                  <a:pt x="2809702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4049" y="2211937"/>
            <a:ext cx="3237271" cy="3460912"/>
          </a:xfrm>
          <a:custGeom>
            <a:avLst/>
            <a:gdLst>
              <a:gd name="connsiteX0" fmla="*/ 2809702 w 3237271"/>
              <a:gd name="connsiteY0" fmla="*/ 0 h 3460912"/>
              <a:gd name="connsiteX1" fmla="*/ 2893468 w 3237271"/>
              <a:gd name="connsiteY1" fmla="*/ 34698 h 3460912"/>
              <a:gd name="connsiteX2" fmla="*/ 3165787 w 3237271"/>
              <a:gd name="connsiteY2" fmla="*/ 307016 h 3460912"/>
              <a:gd name="connsiteX3" fmla="*/ 3171899 w 3237271"/>
              <a:gd name="connsiteY3" fmla="*/ 311137 h 3460912"/>
              <a:gd name="connsiteX4" fmla="*/ 3181289 w 3237271"/>
              <a:gd name="connsiteY4" fmla="*/ 322518 h 3460912"/>
              <a:gd name="connsiteX5" fmla="*/ 3183001 w 3237271"/>
              <a:gd name="connsiteY5" fmla="*/ 324230 h 3460912"/>
              <a:gd name="connsiteX6" fmla="*/ 3184236 w 3237271"/>
              <a:gd name="connsiteY6" fmla="*/ 326090 h 3460912"/>
              <a:gd name="connsiteX7" fmla="*/ 3199153 w 3237271"/>
              <a:gd name="connsiteY7" fmla="*/ 344169 h 3460912"/>
              <a:gd name="connsiteX8" fmla="*/ 3237271 w 3237271"/>
              <a:gd name="connsiteY8" fmla="*/ 468960 h 3460912"/>
              <a:gd name="connsiteX9" fmla="*/ 3237271 w 3237271"/>
              <a:gd name="connsiteY9" fmla="*/ 3237716 h 3460912"/>
              <a:gd name="connsiteX10" fmla="*/ 3014075 w 3237271"/>
              <a:gd name="connsiteY10" fmla="*/ 3460912 h 3460912"/>
              <a:gd name="connsiteX11" fmla="*/ 223196 w 3237271"/>
              <a:gd name="connsiteY11" fmla="*/ 3460912 h 3460912"/>
              <a:gd name="connsiteX12" fmla="*/ 0 w 3237271"/>
              <a:gd name="connsiteY12" fmla="*/ 3237716 h 3460912"/>
              <a:gd name="connsiteX13" fmla="*/ 0 w 3237271"/>
              <a:gd name="connsiteY13" fmla="*/ 468960 h 3460912"/>
              <a:gd name="connsiteX14" fmla="*/ 223196 w 3237271"/>
              <a:gd name="connsiteY14" fmla="*/ 245764 h 3460912"/>
              <a:gd name="connsiteX15" fmla="*/ 2514869 w 3237271"/>
              <a:gd name="connsiteY15" fmla="*/ 245764 h 3460912"/>
              <a:gd name="connsiteX16" fmla="*/ 2725935 w 3237271"/>
              <a:gd name="connsiteY16" fmla="*/ 34698 h 3460912"/>
              <a:gd name="connsiteX17" fmla="*/ 2809702 w 3237271"/>
              <a:gd name="connsiteY17" fmla="*/ 0 h 3460912"/>
            </a:gdLst>
            <a:ahLst/>
            <a:cxnLst/>
            <a:rect l="l" t="t" r="r" b="b"/>
            <a:pathLst>
              <a:path w="3237271" h="3460912">
                <a:moveTo>
                  <a:pt x="2809702" y="0"/>
                </a:moveTo>
                <a:cubicBezTo>
                  <a:pt x="2840019" y="0"/>
                  <a:pt x="2870337" y="11566"/>
                  <a:pt x="2893468" y="34698"/>
                </a:cubicBezTo>
                <a:lnTo>
                  <a:pt x="3165787" y="307016"/>
                </a:lnTo>
                <a:lnTo>
                  <a:pt x="3171899" y="311137"/>
                </a:lnTo>
                <a:lnTo>
                  <a:pt x="3181289" y="322518"/>
                </a:lnTo>
                <a:lnTo>
                  <a:pt x="3183001" y="324230"/>
                </a:lnTo>
                <a:lnTo>
                  <a:pt x="3184236" y="326090"/>
                </a:lnTo>
                <a:lnTo>
                  <a:pt x="3199153" y="344169"/>
                </a:lnTo>
                <a:cubicBezTo>
                  <a:pt x="3223219" y="379791"/>
                  <a:pt x="3237271" y="422735"/>
                  <a:pt x="3237271" y="468960"/>
                </a:cubicBezTo>
                <a:lnTo>
                  <a:pt x="3237271" y="3237716"/>
                </a:lnTo>
                <a:cubicBezTo>
                  <a:pt x="3237271" y="3360984"/>
                  <a:pt x="3137343" y="3460912"/>
                  <a:pt x="3014075" y="3460912"/>
                </a:cubicBezTo>
                <a:lnTo>
                  <a:pt x="223196" y="3460912"/>
                </a:lnTo>
                <a:cubicBezTo>
                  <a:pt x="99928" y="3460912"/>
                  <a:pt x="0" y="3360984"/>
                  <a:pt x="0" y="3237716"/>
                </a:cubicBezTo>
                <a:lnTo>
                  <a:pt x="0" y="468960"/>
                </a:lnTo>
                <a:cubicBezTo>
                  <a:pt x="0" y="345692"/>
                  <a:pt x="99928" y="245764"/>
                  <a:pt x="223196" y="245764"/>
                </a:cubicBezTo>
                <a:lnTo>
                  <a:pt x="2514869" y="245764"/>
                </a:lnTo>
                <a:lnTo>
                  <a:pt x="2725935" y="34698"/>
                </a:lnTo>
                <a:cubicBezTo>
                  <a:pt x="2749067" y="11566"/>
                  <a:pt x="2779384" y="0"/>
                  <a:pt x="28097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41297" y="2092348"/>
            <a:ext cx="3237271" cy="3460912"/>
          </a:xfrm>
          <a:custGeom>
            <a:avLst/>
            <a:gdLst>
              <a:gd name="connsiteX0" fmla="*/ 2809702 w 3237271"/>
              <a:gd name="connsiteY0" fmla="*/ 0 h 3460912"/>
              <a:gd name="connsiteX1" fmla="*/ 2893468 w 3237271"/>
              <a:gd name="connsiteY1" fmla="*/ 34698 h 3460912"/>
              <a:gd name="connsiteX2" fmla="*/ 3165787 w 3237271"/>
              <a:gd name="connsiteY2" fmla="*/ 307016 h 3460912"/>
              <a:gd name="connsiteX3" fmla="*/ 3171899 w 3237271"/>
              <a:gd name="connsiteY3" fmla="*/ 311137 h 3460912"/>
              <a:gd name="connsiteX4" fmla="*/ 3181289 w 3237271"/>
              <a:gd name="connsiteY4" fmla="*/ 322518 h 3460912"/>
              <a:gd name="connsiteX5" fmla="*/ 3183001 w 3237271"/>
              <a:gd name="connsiteY5" fmla="*/ 324230 h 3460912"/>
              <a:gd name="connsiteX6" fmla="*/ 3184236 w 3237271"/>
              <a:gd name="connsiteY6" fmla="*/ 326090 h 3460912"/>
              <a:gd name="connsiteX7" fmla="*/ 3199153 w 3237271"/>
              <a:gd name="connsiteY7" fmla="*/ 344169 h 3460912"/>
              <a:gd name="connsiteX8" fmla="*/ 3237271 w 3237271"/>
              <a:gd name="connsiteY8" fmla="*/ 468960 h 3460912"/>
              <a:gd name="connsiteX9" fmla="*/ 3237271 w 3237271"/>
              <a:gd name="connsiteY9" fmla="*/ 3237716 h 3460912"/>
              <a:gd name="connsiteX10" fmla="*/ 3014075 w 3237271"/>
              <a:gd name="connsiteY10" fmla="*/ 3460912 h 3460912"/>
              <a:gd name="connsiteX11" fmla="*/ 223196 w 3237271"/>
              <a:gd name="connsiteY11" fmla="*/ 3460912 h 3460912"/>
              <a:gd name="connsiteX12" fmla="*/ 0 w 3237271"/>
              <a:gd name="connsiteY12" fmla="*/ 3237716 h 3460912"/>
              <a:gd name="connsiteX13" fmla="*/ 0 w 3237271"/>
              <a:gd name="connsiteY13" fmla="*/ 468960 h 3460912"/>
              <a:gd name="connsiteX14" fmla="*/ 223196 w 3237271"/>
              <a:gd name="connsiteY14" fmla="*/ 245764 h 3460912"/>
              <a:gd name="connsiteX15" fmla="*/ 2514869 w 3237271"/>
              <a:gd name="connsiteY15" fmla="*/ 245764 h 3460912"/>
              <a:gd name="connsiteX16" fmla="*/ 2725935 w 3237271"/>
              <a:gd name="connsiteY16" fmla="*/ 34698 h 3460912"/>
              <a:gd name="connsiteX17" fmla="*/ 2809702 w 3237271"/>
              <a:gd name="connsiteY17" fmla="*/ 0 h 3460912"/>
            </a:gdLst>
            <a:ahLst/>
            <a:cxnLst/>
            <a:rect l="l" t="t" r="r" b="b"/>
            <a:pathLst>
              <a:path w="3237271" h="3460912">
                <a:moveTo>
                  <a:pt x="2809702" y="0"/>
                </a:moveTo>
                <a:cubicBezTo>
                  <a:pt x="2840019" y="0"/>
                  <a:pt x="2870337" y="11566"/>
                  <a:pt x="2893468" y="34698"/>
                </a:cubicBezTo>
                <a:lnTo>
                  <a:pt x="3165787" y="307016"/>
                </a:lnTo>
                <a:lnTo>
                  <a:pt x="3171899" y="311137"/>
                </a:lnTo>
                <a:lnTo>
                  <a:pt x="3181289" y="322518"/>
                </a:lnTo>
                <a:lnTo>
                  <a:pt x="3183001" y="324230"/>
                </a:lnTo>
                <a:lnTo>
                  <a:pt x="3184236" y="326090"/>
                </a:lnTo>
                <a:lnTo>
                  <a:pt x="3199153" y="344169"/>
                </a:lnTo>
                <a:cubicBezTo>
                  <a:pt x="3223219" y="379791"/>
                  <a:pt x="3237271" y="422735"/>
                  <a:pt x="3237271" y="468960"/>
                </a:cubicBezTo>
                <a:lnTo>
                  <a:pt x="3237271" y="3237716"/>
                </a:lnTo>
                <a:cubicBezTo>
                  <a:pt x="3237271" y="3360984"/>
                  <a:pt x="3137343" y="3460912"/>
                  <a:pt x="3014075" y="3460912"/>
                </a:cubicBezTo>
                <a:lnTo>
                  <a:pt x="223196" y="3460912"/>
                </a:lnTo>
                <a:cubicBezTo>
                  <a:pt x="99928" y="3460912"/>
                  <a:pt x="0" y="3360984"/>
                  <a:pt x="0" y="3237716"/>
                </a:cubicBezTo>
                <a:lnTo>
                  <a:pt x="0" y="468960"/>
                </a:lnTo>
                <a:cubicBezTo>
                  <a:pt x="0" y="345692"/>
                  <a:pt x="99928" y="245764"/>
                  <a:pt x="223196" y="245764"/>
                </a:cubicBezTo>
                <a:lnTo>
                  <a:pt x="2514869" y="245764"/>
                </a:lnTo>
                <a:lnTo>
                  <a:pt x="2725935" y="34698"/>
                </a:lnTo>
                <a:cubicBezTo>
                  <a:pt x="2749067" y="11566"/>
                  <a:pt x="2779384" y="0"/>
                  <a:pt x="2809702" y="0"/>
                </a:cubicBez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39086" y="1480516"/>
            <a:ext cx="3901130" cy="4170632"/>
          </a:xfrm>
          <a:custGeom>
            <a:avLst/>
            <a:gdLst>
              <a:gd name="connsiteX0" fmla="*/ 2809702 w 3237271"/>
              <a:gd name="connsiteY0" fmla="*/ 0 h 3460912"/>
              <a:gd name="connsiteX1" fmla="*/ 2893468 w 3237271"/>
              <a:gd name="connsiteY1" fmla="*/ 34698 h 3460912"/>
              <a:gd name="connsiteX2" fmla="*/ 3165787 w 3237271"/>
              <a:gd name="connsiteY2" fmla="*/ 307016 h 3460912"/>
              <a:gd name="connsiteX3" fmla="*/ 3171899 w 3237271"/>
              <a:gd name="connsiteY3" fmla="*/ 311137 h 3460912"/>
              <a:gd name="connsiteX4" fmla="*/ 3181289 w 3237271"/>
              <a:gd name="connsiteY4" fmla="*/ 322518 h 3460912"/>
              <a:gd name="connsiteX5" fmla="*/ 3183001 w 3237271"/>
              <a:gd name="connsiteY5" fmla="*/ 324230 h 3460912"/>
              <a:gd name="connsiteX6" fmla="*/ 3184236 w 3237271"/>
              <a:gd name="connsiteY6" fmla="*/ 326090 h 3460912"/>
              <a:gd name="connsiteX7" fmla="*/ 3199153 w 3237271"/>
              <a:gd name="connsiteY7" fmla="*/ 344169 h 3460912"/>
              <a:gd name="connsiteX8" fmla="*/ 3237271 w 3237271"/>
              <a:gd name="connsiteY8" fmla="*/ 468960 h 3460912"/>
              <a:gd name="connsiteX9" fmla="*/ 3237271 w 3237271"/>
              <a:gd name="connsiteY9" fmla="*/ 3237716 h 3460912"/>
              <a:gd name="connsiteX10" fmla="*/ 3014075 w 3237271"/>
              <a:gd name="connsiteY10" fmla="*/ 3460912 h 3460912"/>
              <a:gd name="connsiteX11" fmla="*/ 223196 w 3237271"/>
              <a:gd name="connsiteY11" fmla="*/ 3460912 h 3460912"/>
              <a:gd name="connsiteX12" fmla="*/ 0 w 3237271"/>
              <a:gd name="connsiteY12" fmla="*/ 3237716 h 3460912"/>
              <a:gd name="connsiteX13" fmla="*/ 0 w 3237271"/>
              <a:gd name="connsiteY13" fmla="*/ 468960 h 3460912"/>
              <a:gd name="connsiteX14" fmla="*/ 223196 w 3237271"/>
              <a:gd name="connsiteY14" fmla="*/ 245764 h 3460912"/>
              <a:gd name="connsiteX15" fmla="*/ 2514869 w 3237271"/>
              <a:gd name="connsiteY15" fmla="*/ 245764 h 3460912"/>
              <a:gd name="connsiteX16" fmla="*/ 2725935 w 3237271"/>
              <a:gd name="connsiteY16" fmla="*/ 34698 h 3460912"/>
              <a:gd name="connsiteX17" fmla="*/ 2809702 w 3237271"/>
              <a:gd name="connsiteY17" fmla="*/ 0 h 3460912"/>
            </a:gdLst>
            <a:ahLst/>
            <a:cxnLst/>
            <a:rect l="l" t="t" r="r" b="b"/>
            <a:pathLst>
              <a:path w="3237271" h="3460912">
                <a:moveTo>
                  <a:pt x="2809702" y="0"/>
                </a:moveTo>
                <a:cubicBezTo>
                  <a:pt x="2840019" y="0"/>
                  <a:pt x="2870337" y="11566"/>
                  <a:pt x="2893468" y="34698"/>
                </a:cubicBezTo>
                <a:lnTo>
                  <a:pt x="3165787" y="307016"/>
                </a:lnTo>
                <a:lnTo>
                  <a:pt x="3171899" y="311137"/>
                </a:lnTo>
                <a:lnTo>
                  <a:pt x="3181289" y="322518"/>
                </a:lnTo>
                <a:lnTo>
                  <a:pt x="3183001" y="324230"/>
                </a:lnTo>
                <a:lnTo>
                  <a:pt x="3184236" y="326090"/>
                </a:lnTo>
                <a:lnTo>
                  <a:pt x="3199153" y="344169"/>
                </a:lnTo>
                <a:cubicBezTo>
                  <a:pt x="3223219" y="379791"/>
                  <a:pt x="3237271" y="422735"/>
                  <a:pt x="3237271" y="468960"/>
                </a:cubicBezTo>
                <a:lnTo>
                  <a:pt x="3237271" y="3237716"/>
                </a:lnTo>
                <a:cubicBezTo>
                  <a:pt x="3237271" y="3360984"/>
                  <a:pt x="3137343" y="3460912"/>
                  <a:pt x="3014075" y="3460912"/>
                </a:cubicBezTo>
                <a:lnTo>
                  <a:pt x="223196" y="3460912"/>
                </a:lnTo>
                <a:cubicBezTo>
                  <a:pt x="99928" y="3460912"/>
                  <a:pt x="0" y="3360984"/>
                  <a:pt x="0" y="3237716"/>
                </a:cubicBezTo>
                <a:lnTo>
                  <a:pt x="0" y="468960"/>
                </a:lnTo>
                <a:cubicBezTo>
                  <a:pt x="0" y="345692"/>
                  <a:pt x="99928" y="245764"/>
                  <a:pt x="223196" y="245764"/>
                </a:cubicBezTo>
                <a:lnTo>
                  <a:pt x="2514869" y="245764"/>
                </a:lnTo>
                <a:lnTo>
                  <a:pt x="2725935" y="34698"/>
                </a:lnTo>
                <a:cubicBezTo>
                  <a:pt x="2749067" y="11566"/>
                  <a:pt x="2779384" y="0"/>
                  <a:pt x="280970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359309" y="2767780"/>
            <a:ext cx="1839452" cy="5505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56603" y="1316165"/>
            <a:ext cx="2961206" cy="520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目标检测技术对比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33027" y="2051108"/>
            <a:ext cx="2961206" cy="20129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目标检测是移动摄像头场景的关键技术，YOLOv5/v8凭借实时性优势脱颖而出，而Faster R- CNN则以高精度著称，但速度较慢。YOLO系列通过将检测问题转化为回归问题，直接预测目标边界框和类别概率，避免了复杂的候选区域生成和特征提取过程，大大提高了检测速度。
例如，在处理街道视频时，YOLOv8能够在实时视频流中快速检测出行人和车辆，而Faster R- 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CNN虽然检测精度更高，但处理速度较慢，难以满足实时性需求。在实际应用中，需要根据具体场景和需求选择合适的检测算法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sz="1400" dirty="0"/>
          </a:p>
        </p:txBody>
      </p:sp>
      <p:sp>
        <p:nvSpPr>
          <p:cNvPr id="12" name="标题 1"/>
          <p:cNvSpPr txBox="1"/>
          <p:nvPr/>
        </p:nvSpPr>
        <p:spPr>
          <a:xfrm>
            <a:off x="8980538" y="1213316"/>
            <a:ext cx="1839452" cy="5505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85069" y="1767349"/>
            <a:ext cx="2961206" cy="520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特定人群识别技术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19661" y="2410140"/>
            <a:ext cx="2961206" cy="20129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特定人群识别包括年龄、性别分类和姿态估计。CNN和Transformer是常用的模型架构，OpenPose是姿态估计的代表性工具。这些技术能够对不同年龄、性别的人群进行识别，并分析其姿态信息。
例如，基于ResNet的CNN模型通过大量数据训练，可以准确识别不同年龄和性别的行人。OpenPose则能够实时检测人体的18个关键点，为姿态分析提供支持。这些技术在商业分析、安全管理等领域具有广泛应用。</a:t>
            </a:r>
            <a:endParaRPr kumimoji="1" lang="zh-CN" altLang="en-US" sz="1400" dirty="0"/>
          </a:p>
        </p:txBody>
      </p:sp>
      <p:sp>
        <p:nvSpPr>
          <p:cNvPr id="15" name="标题 1"/>
          <p:cNvSpPr txBox="1"/>
          <p:nvPr/>
        </p:nvSpPr>
        <p:spPr>
          <a:xfrm>
            <a:off x="4989557" y="1897437"/>
            <a:ext cx="2154936" cy="5505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73B2FF">
                    <a:alpha val="44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32484" y="1354956"/>
            <a:ext cx="3469082" cy="5206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 dirty="0" err="1">
                <a:ln w="12700">
                  <a:noFill/>
                </a:ln>
                <a:latin typeface="Source Han Sans CN Bold"/>
                <a:ea typeface="Source Han Sans CN Bold"/>
                <a:cs typeface="Source Han Sans CN Bold"/>
              </a:rPr>
              <a:t>多目标跟踪技术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4332484" y="1989827"/>
            <a:ext cx="3469082" cy="20129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多目标跟踪是移动摄像头场景中的重要任务，ByteTrack和DeepSORT是两种主流的跟踪算法。ByteTrack结合了检测和运动模型，能够实时跟踪多个目标；DeepSORT则通过外观特征进行跟踪，具有较高的鲁棒性。
例如，在商场监控场景中，ByteTrack可以实时跟踪顾客的运动轨迹，生成热力图，帮助商家了解顾客行为模式；DeepSORT则在光照变化和遮挡情况下表现出色，能够稳定跟踪目标。这两种算法各有优势，适用于不同的应用场景。</a:t>
            </a:r>
            <a:endParaRPr kumimoji="1" lang="zh-CN" altLang="en-US" sz="1400" dirty="0"/>
          </a:p>
        </p:txBody>
      </p:sp>
      <p:sp>
        <p:nvSpPr>
          <p:cNvPr id="19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移动摄像头场景核心技术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322764"/>
            <a:ext cx="12192000" cy="1535236"/>
          </a:xfrm>
          <a:custGeom>
            <a:avLst/>
            <a:gdLst>
              <a:gd name="connsiteX0" fmla="*/ 1485900 w 12192000"/>
              <a:gd name="connsiteY0" fmla="*/ 0 h 1173480"/>
              <a:gd name="connsiteX1" fmla="*/ 10706100 w 12192000"/>
              <a:gd name="connsiteY1" fmla="*/ 0 h 1173480"/>
              <a:gd name="connsiteX2" fmla="*/ 12126565 w 12192000"/>
              <a:gd name="connsiteY2" fmla="*/ 845426 h 1173480"/>
              <a:gd name="connsiteX3" fmla="*/ 12192000 w 12192000"/>
              <a:gd name="connsiteY3" fmla="*/ 981260 h 1173480"/>
              <a:gd name="connsiteX4" fmla="*/ 12192000 w 12192000"/>
              <a:gd name="connsiteY4" fmla="*/ 1173480 h 1173480"/>
              <a:gd name="connsiteX5" fmla="*/ 0 w 12192000"/>
              <a:gd name="connsiteY5" fmla="*/ 1173480 h 1173480"/>
              <a:gd name="connsiteX6" fmla="*/ 0 w 12192000"/>
              <a:gd name="connsiteY6" fmla="*/ 981260 h 1173480"/>
              <a:gd name="connsiteX7" fmla="*/ 65435 w 12192000"/>
              <a:gd name="connsiteY7" fmla="*/ 845426 h 1173480"/>
              <a:gd name="connsiteX8" fmla="*/ 1485900 w 12192000"/>
              <a:gd name="connsiteY8" fmla="*/ 0 h 1173480"/>
            </a:gdLst>
            <a:ahLst/>
            <a:cxnLst/>
            <a:rect l="l" t="t" r="r" b="b"/>
            <a:pathLst>
              <a:path w="12192000" h="1173480">
                <a:moveTo>
                  <a:pt x="1485900" y="0"/>
                </a:moveTo>
                <a:lnTo>
                  <a:pt x="10706100" y="0"/>
                </a:lnTo>
                <a:cubicBezTo>
                  <a:pt x="11319476" y="0"/>
                  <a:pt x="11853008" y="341852"/>
                  <a:pt x="12126565" y="845426"/>
                </a:cubicBezTo>
                <a:lnTo>
                  <a:pt x="12192000" y="981260"/>
                </a:lnTo>
                <a:lnTo>
                  <a:pt x="12192000" y="1173480"/>
                </a:lnTo>
                <a:lnTo>
                  <a:pt x="0" y="1173480"/>
                </a:lnTo>
                <a:lnTo>
                  <a:pt x="0" y="981260"/>
                </a:lnTo>
                <a:lnTo>
                  <a:pt x="65435" y="845426"/>
                </a:lnTo>
                <a:cubicBezTo>
                  <a:pt x="338992" y="341852"/>
                  <a:pt x="872524" y="0"/>
                  <a:pt x="14859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16200000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37810" y="1704793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11891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81028" y="2358279"/>
            <a:ext cx="460498" cy="49883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64977" y="372556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无人机航拍场景中，小目标检测是一个核心挑战。YOLOv5结合注意力机制（如CBAM模块）能够显著提升小目标检测性能。CBAM模块通过自适应调整特征图的权重，强化了对小目标特征的提取。
例如，在航拍图像中，远处的行人像素占比极小，传统方法容易漏检。引入CBAM模块后，模型能够更准确地检测到这些小目标，提高检测精度。在VisDrone数据集上的实验表明，改进后的YOLOv5在小目标检测任务中表现优异。</a:t>
            </a:r>
            <a:endParaRPr kumimoji="1" lang="zh-CN" altLang="en-US" sz="1200" dirty="0"/>
          </a:p>
        </p:txBody>
      </p:sp>
      <p:sp>
        <p:nvSpPr>
          <p:cNvPr id="9" name="标题 1"/>
          <p:cNvSpPr txBox="1"/>
          <p:nvPr/>
        </p:nvSpPr>
        <p:spPr>
          <a:xfrm>
            <a:off x="964977" y="2969545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小目标检测技术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07256" y="1661160"/>
            <a:ext cx="3346933" cy="457454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081336" y="1908308"/>
            <a:ext cx="1398772" cy="1398772"/>
          </a:xfrm>
          <a:prstGeom prst="ellipse">
            <a:avLst/>
          </a:pr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9522992" y="2358279"/>
            <a:ext cx="515460" cy="49883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86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34422" y="408579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为了满足无人机航拍场景的实时性需求，模型量化技术（如FP32→INT8）被广泛应用。量化后的模型在保持较高精度的同时，显著降低了计算量，提高了推理速度。
例如，将YOLOv5模型从FP32量化为INT8后，在无人机端的推理速度提升了3倍以上，能够满足实时检测的需求。在实际应用中，量化技术为无人机航拍场景提供了高效的解决方案。</a:t>
            </a:r>
            <a:endParaRPr kumimoji="1" lang="zh-CN" altLang="en-US" sz="1200" dirty="0"/>
          </a:p>
        </p:txBody>
      </p:sp>
      <p:sp>
        <p:nvSpPr>
          <p:cNvPr id="14" name="标题 1"/>
          <p:cNvSpPr txBox="1"/>
          <p:nvPr/>
        </p:nvSpPr>
        <p:spPr>
          <a:xfrm>
            <a:off x="8334422" y="330708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实时性优化技术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22534" y="1210310"/>
            <a:ext cx="3346933" cy="5025390"/>
          </a:xfrm>
          <a:prstGeom prst="round2SameRect">
            <a:avLst>
              <a:gd name="adj1" fmla="val 50000"/>
              <a:gd name="adj2" fmla="val 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396614" y="1508258"/>
            <a:ext cx="1398772" cy="139877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831376" y="1958229"/>
            <a:ext cx="529250" cy="49883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9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663986" y="3685749"/>
            <a:ext cx="2892600" cy="21816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多模态融合是无人机航拍场景的重要发展方向，将RGB图像与热成像图像结合，能够提高检测的准确性和鲁棒性。VisDrone数据集提供了丰富的多模态数据，为研究人员提供了宝贵的资源。
例如，在森林火灾救援场景中，热成像图像能够穿透烟雾，检测到人体发出的红外辐射，而RGB图像则提供了目标的纹理和颜色信息。通过融合这两种模态的数据，无人机可以更准确地定位受困者，提高救援效率。</a:t>
            </a:r>
            <a:endParaRPr kumimoji="1" lang="zh-CN" altLang="en-US" sz="1200" dirty="0"/>
          </a:p>
        </p:txBody>
      </p:sp>
      <p:sp>
        <p:nvSpPr>
          <p:cNvPr id="19" name="标题 1"/>
          <p:cNvSpPr txBox="1"/>
          <p:nvPr/>
        </p:nvSpPr>
        <p:spPr>
          <a:xfrm>
            <a:off x="4663986" y="2907031"/>
            <a:ext cx="2892600" cy="6849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多模态融合技术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无人机航拍场景核心技术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289640" y="1968247"/>
            <a:ext cx="4347200" cy="3427031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61160" y="2408790"/>
            <a:ext cx="2804160" cy="517613"/>
          </a:xfrm>
          <a:prstGeom prst="roundRect">
            <a:avLst>
              <a:gd name="adj" fmla="val 5000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8115" y="2491970"/>
            <a:ext cx="265025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目标尺寸对比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59890" y="3083888"/>
            <a:ext cx="2806700" cy="17297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 err="1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移动摄像头场景主要检测中大型目标</a:t>
            </a: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（≥32x32像素），</a:t>
            </a:r>
            <a:r>
              <a:rPr kumimoji="1" lang="en-US" altLang="zh-CN" sz="1200" dirty="0" err="1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而无人机航拍场景则以小目标</a:t>
            </a: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（&lt;16x16像素）为主。目标尺寸的差异对检测算法提出了不同的要求。
例如，在移动摄像头场景中，YOLOv8结合MobileNet能够高效检测行人和车辆；而在无人机航拍场景中，YOLOv5s结合FPN更适合小目标检测。不同场景下的目标尺寸决定了检测算法的选择和优化方向。</a:t>
            </a:r>
            <a:endParaRPr kumimoji="1" lang="zh-CN" altLang="en-US" sz="1200" dirty="0"/>
          </a:p>
        </p:txBody>
      </p:sp>
      <p:sp>
        <p:nvSpPr>
          <p:cNvPr id="8" name="标题 1"/>
          <p:cNvSpPr txBox="1"/>
          <p:nvPr/>
        </p:nvSpPr>
        <p:spPr>
          <a:xfrm rot="5400000">
            <a:off x="3922400" y="1968247"/>
            <a:ext cx="4347200" cy="3427031"/>
          </a:xfrm>
          <a:prstGeom prst="hexagon">
            <a:avLst/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93920" y="2413000"/>
            <a:ext cx="2804160" cy="5134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cap="flat">
            <a:noFill/>
            <a:prstDash val="solid"/>
            <a:miter/>
          </a:ln>
          <a:effectLst>
            <a:outerShdw blurRad="241300" dist="76200" dir="5400000" sx="93000" sy="93000" algn="t" rotWithShape="0">
              <a:schemeClr val="tx2">
                <a:alpha val="2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76452" y="2445321"/>
            <a:ext cx="2639096" cy="4318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61914" tIns="30957" rIns="61914" bIns="30957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73B2FF">
                        <a:alpha val="100000"/>
                      </a:srgbClr>
                    </a:gs>
                    <a:gs pos="100000">
                      <a:srgbClr val="157FFF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实时性要求对比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692650" y="3083888"/>
            <a:ext cx="2806700" cy="17294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移动摄像头场景的实时性要求较高，通常需要达到25- 30FPS；而无人机航拍场景的实时性要求相对较低，一般为10- 15FPS。实时性要求的差异影响了模型的部署和优化策略。
例如，在移动摄像头场景中，为了满足实时性需求，通常采用轻量级模型和硬件加速技术；而在无人机航拍场景中，可以通过模型量化和优化算法结构来提高实时性。不同场景下的实时性要求决定了技术实现的具体路径。</a:t>
            </a:r>
            <a:endParaRPr kumimoji="1" lang="zh-CN" altLang="en-US" sz="1200" dirty="0"/>
          </a:p>
        </p:txBody>
      </p:sp>
      <p:sp>
        <p:nvSpPr>
          <p:cNvPr id="12" name="标题 1"/>
          <p:cNvSpPr txBox="1"/>
          <p:nvPr/>
        </p:nvSpPr>
        <p:spPr>
          <a:xfrm rot="5400000">
            <a:off x="7555160" y="1968247"/>
            <a:ext cx="4347200" cy="3427031"/>
          </a:xfrm>
          <a:prstGeom prst="hexagon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26680" y="2413000"/>
            <a:ext cx="2804160" cy="513403"/>
          </a:xfrm>
          <a:prstGeom prst="roundRect">
            <a:avLst>
              <a:gd name="adj" fmla="val 50000"/>
            </a:avLst>
          </a:prstGeom>
          <a:gradFill>
            <a:gsLst>
              <a:gs pos="18000">
                <a:schemeClr val="accent1">
                  <a:lumMod val="60000"/>
                  <a:lumOff val="40000"/>
                  <a:alpha val="100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03635" y="2491970"/>
            <a:ext cx="2650250" cy="3385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典型模型与Python库对比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25410" y="3083888"/>
            <a:ext cx="2806700" cy="17294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移动摄像头场景常用的模型是YOLOv8- MobileNet，Python库包括OpenCV和DeepSORT；无人机航拍场景则以YOLOv5s+FPN为主，Python库有PyDrone和Albumentations。不同场景下的技术栈反映了各自的应用特点和需求。
例如，OpenCV在移动摄像头场景中用于图像处理和视频流处理，DeepSORT用于多目标跟踪；而在无人机航拍场景中，PyDrone提供了丰富的无人机控制和数据处理功能，Albumentations用于数据增强。这些工具和技术为场景人流检测提供了强大的支持。</a:t>
            </a:r>
            <a:endParaRPr kumimoji="1" lang="zh-CN" altLang="en-US" sz="1200" dirty="0"/>
          </a:p>
        </p:txBody>
      </p:sp>
      <p:sp>
        <p:nvSpPr>
          <p:cNvPr id="25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跨场景技术对比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0" y="0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0" y="4943227"/>
            <a:ext cx="12192000" cy="1934596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 flipH="1">
            <a:off x="10059268" y="4706123"/>
            <a:ext cx="2132731" cy="6045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 rot="14190600" flipH="1">
            <a:off x="657738" y="889943"/>
            <a:ext cx="810659" cy="616929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80318" y="1260406"/>
            <a:ext cx="9031365" cy="4337189"/>
          </a:xfrm>
          <a:prstGeom prst="roundRect">
            <a:avLst>
              <a:gd name="adj" fmla="val 5705"/>
            </a:avLst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717690" y="2747126"/>
            <a:ext cx="6756621" cy="169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问题定义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308774" y="4572386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684954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7059500" y="4664719"/>
            <a:ext cx="1447546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1039872" y="4189226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accent1">
              <a:lumMod val="75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99802" y="4166278"/>
            <a:ext cx="1126537" cy="992083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99802" y="4166278"/>
            <a:ext cx="1126537" cy="11297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>
            <a:off x="1471598" y="4382705"/>
            <a:ext cx="537647" cy="537646"/>
          </a:xfrm>
          <a:custGeom>
            <a:avLst/>
            <a:gdLst>
              <a:gd name="connsiteX0" fmla="*/ 455777 w 460841"/>
              <a:gd name="connsiteY0" fmla="*/ 281907 h 460841"/>
              <a:gd name="connsiteX1" fmla="*/ 460841 w 460841"/>
              <a:gd name="connsiteY1" fmla="*/ 231265 h 460841"/>
              <a:gd name="connsiteX2" fmla="*/ 454089 w 460841"/>
              <a:gd name="connsiteY2" fmla="*/ 177247 h 460841"/>
              <a:gd name="connsiteX3" fmla="*/ 422016 w 460841"/>
              <a:gd name="connsiteY3" fmla="*/ 177247 h 460841"/>
              <a:gd name="connsiteX4" fmla="*/ 403447 w 460841"/>
              <a:gd name="connsiteY4" fmla="*/ 131669 h 460841"/>
              <a:gd name="connsiteX5" fmla="*/ 427080 w 460841"/>
              <a:gd name="connsiteY5" fmla="*/ 109724 h 460841"/>
              <a:gd name="connsiteX6" fmla="*/ 354493 w 460841"/>
              <a:gd name="connsiteY6" fmla="*/ 37137 h 460841"/>
              <a:gd name="connsiteX7" fmla="*/ 329172 w 460841"/>
              <a:gd name="connsiteY7" fmla="*/ 60770 h 460841"/>
              <a:gd name="connsiteX8" fmla="*/ 283594 w 460841"/>
              <a:gd name="connsiteY8" fmla="*/ 40514 h 460841"/>
              <a:gd name="connsiteX9" fmla="*/ 285283 w 460841"/>
              <a:gd name="connsiteY9" fmla="*/ 6752 h 460841"/>
              <a:gd name="connsiteX10" fmla="*/ 231265 w 460841"/>
              <a:gd name="connsiteY10" fmla="*/ 0 h 460841"/>
              <a:gd name="connsiteX11" fmla="*/ 182311 w 460841"/>
              <a:gd name="connsiteY11" fmla="*/ 5064 h 460841"/>
              <a:gd name="connsiteX12" fmla="*/ 182311 w 460841"/>
              <a:gd name="connsiteY12" fmla="*/ 42202 h 460841"/>
              <a:gd name="connsiteX13" fmla="*/ 136733 w 460841"/>
              <a:gd name="connsiteY13" fmla="*/ 62458 h 460841"/>
              <a:gd name="connsiteX14" fmla="*/ 109724 w 460841"/>
              <a:gd name="connsiteY14" fmla="*/ 35449 h 460841"/>
              <a:gd name="connsiteX15" fmla="*/ 37138 w 460841"/>
              <a:gd name="connsiteY15" fmla="*/ 106348 h 460841"/>
              <a:gd name="connsiteX16" fmla="*/ 62459 w 460841"/>
              <a:gd name="connsiteY16" fmla="*/ 131669 h 460841"/>
              <a:gd name="connsiteX17" fmla="*/ 43890 w 460841"/>
              <a:gd name="connsiteY17" fmla="*/ 177247 h 460841"/>
              <a:gd name="connsiteX18" fmla="*/ 6752 w 460841"/>
              <a:gd name="connsiteY18" fmla="*/ 177247 h 460841"/>
              <a:gd name="connsiteX19" fmla="*/ 0 w 460841"/>
              <a:gd name="connsiteY19" fmla="*/ 231265 h 460841"/>
              <a:gd name="connsiteX20" fmla="*/ 5064 w 460841"/>
              <a:gd name="connsiteY20" fmla="*/ 281907 h 460841"/>
              <a:gd name="connsiteX21" fmla="*/ 42202 w 460841"/>
              <a:gd name="connsiteY21" fmla="*/ 281907 h 460841"/>
              <a:gd name="connsiteX22" fmla="*/ 60770 w 460841"/>
              <a:gd name="connsiteY22" fmla="*/ 327484 h 460841"/>
              <a:gd name="connsiteX23" fmla="*/ 33761 w 460841"/>
              <a:gd name="connsiteY23" fmla="*/ 352805 h 460841"/>
              <a:gd name="connsiteX24" fmla="*/ 106348 w 460841"/>
              <a:gd name="connsiteY24" fmla="*/ 425392 h 460841"/>
              <a:gd name="connsiteX25" fmla="*/ 135045 w 460841"/>
              <a:gd name="connsiteY25" fmla="*/ 396695 h 460841"/>
              <a:gd name="connsiteX26" fmla="*/ 180623 w 460841"/>
              <a:gd name="connsiteY26" fmla="*/ 416952 h 460841"/>
              <a:gd name="connsiteX27" fmla="*/ 180623 w 460841"/>
              <a:gd name="connsiteY27" fmla="*/ 455777 h 460841"/>
              <a:gd name="connsiteX28" fmla="*/ 229577 w 460841"/>
              <a:gd name="connsiteY28" fmla="*/ 460841 h 460841"/>
              <a:gd name="connsiteX29" fmla="*/ 283594 w 460841"/>
              <a:gd name="connsiteY29" fmla="*/ 454089 h 460841"/>
              <a:gd name="connsiteX30" fmla="*/ 281907 w 460841"/>
              <a:gd name="connsiteY30" fmla="*/ 416952 h 460841"/>
              <a:gd name="connsiteX31" fmla="*/ 327484 w 460841"/>
              <a:gd name="connsiteY31" fmla="*/ 396695 h 460841"/>
              <a:gd name="connsiteX32" fmla="*/ 354493 w 460841"/>
              <a:gd name="connsiteY32" fmla="*/ 422016 h 460841"/>
              <a:gd name="connsiteX33" fmla="*/ 425392 w 460841"/>
              <a:gd name="connsiteY33" fmla="*/ 349429 h 460841"/>
              <a:gd name="connsiteX34" fmla="*/ 401759 w 460841"/>
              <a:gd name="connsiteY34" fmla="*/ 325796 h 460841"/>
              <a:gd name="connsiteX35" fmla="*/ 420328 w 460841"/>
              <a:gd name="connsiteY35" fmla="*/ 280219 h 460841"/>
              <a:gd name="connsiteX36" fmla="*/ 455777 w 460841"/>
              <a:gd name="connsiteY36" fmla="*/ 281907 h 460841"/>
              <a:gd name="connsiteX37" fmla="*/ 232953 w 460841"/>
              <a:gd name="connsiteY37" fmla="*/ 342677 h 460841"/>
              <a:gd name="connsiteX38" fmla="*/ 121541 w 460841"/>
              <a:gd name="connsiteY38" fmla="*/ 231265 h 460841"/>
              <a:gd name="connsiteX39" fmla="*/ 232953 w 460841"/>
              <a:gd name="connsiteY39" fmla="*/ 119853 h 460841"/>
              <a:gd name="connsiteX40" fmla="*/ 344365 w 460841"/>
              <a:gd name="connsiteY40" fmla="*/ 231265 h 460841"/>
              <a:gd name="connsiteX41" fmla="*/ 232953 w 460841"/>
              <a:gd name="connsiteY41" fmla="*/ 342677 h 460841"/>
            </a:gdLst>
            <a:ahLst/>
            <a:cxnLst/>
            <a:rect l="l" t="t" r="r" b="b"/>
            <a:pathLst>
              <a:path w="460841" h="460841">
                <a:moveTo>
                  <a:pt x="455777" y="281907"/>
                </a:moveTo>
                <a:cubicBezTo>
                  <a:pt x="459153" y="265026"/>
                  <a:pt x="460841" y="248145"/>
                  <a:pt x="460841" y="231265"/>
                </a:cubicBezTo>
                <a:cubicBezTo>
                  <a:pt x="460841" y="212696"/>
                  <a:pt x="459153" y="195815"/>
                  <a:pt x="454089" y="177247"/>
                </a:cubicBezTo>
                <a:lnTo>
                  <a:pt x="422016" y="177247"/>
                </a:lnTo>
                <a:lnTo>
                  <a:pt x="403447" y="131669"/>
                </a:lnTo>
                <a:lnTo>
                  <a:pt x="427080" y="109724"/>
                </a:lnTo>
                <a:cubicBezTo>
                  <a:pt x="408512" y="81027"/>
                  <a:pt x="384878" y="55706"/>
                  <a:pt x="354493" y="37137"/>
                </a:cubicBezTo>
                <a:lnTo>
                  <a:pt x="329172" y="60770"/>
                </a:lnTo>
                <a:lnTo>
                  <a:pt x="283594" y="40514"/>
                </a:lnTo>
                <a:lnTo>
                  <a:pt x="285283" y="6752"/>
                </a:lnTo>
                <a:cubicBezTo>
                  <a:pt x="268402" y="3376"/>
                  <a:pt x="249833" y="0"/>
                  <a:pt x="231265" y="0"/>
                </a:cubicBezTo>
                <a:cubicBezTo>
                  <a:pt x="214384" y="0"/>
                  <a:pt x="199191" y="1688"/>
                  <a:pt x="182311" y="5064"/>
                </a:cubicBezTo>
                <a:lnTo>
                  <a:pt x="182311" y="42202"/>
                </a:lnTo>
                <a:lnTo>
                  <a:pt x="136733" y="62458"/>
                </a:lnTo>
                <a:lnTo>
                  <a:pt x="109724" y="35449"/>
                </a:lnTo>
                <a:cubicBezTo>
                  <a:pt x="81027" y="54018"/>
                  <a:pt x="55706" y="77651"/>
                  <a:pt x="37138" y="106348"/>
                </a:cubicBezTo>
                <a:lnTo>
                  <a:pt x="62459" y="131669"/>
                </a:lnTo>
                <a:lnTo>
                  <a:pt x="43890" y="177247"/>
                </a:lnTo>
                <a:lnTo>
                  <a:pt x="6752" y="177247"/>
                </a:lnTo>
                <a:cubicBezTo>
                  <a:pt x="3376" y="194127"/>
                  <a:pt x="0" y="212696"/>
                  <a:pt x="0" y="231265"/>
                </a:cubicBezTo>
                <a:cubicBezTo>
                  <a:pt x="0" y="248145"/>
                  <a:pt x="1688" y="265026"/>
                  <a:pt x="5064" y="281907"/>
                </a:cubicBezTo>
                <a:lnTo>
                  <a:pt x="42202" y="281907"/>
                </a:lnTo>
                <a:lnTo>
                  <a:pt x="60770" y="327484"/>
                </a:lnTo>
                <a:lnTo>
                  <a:pt x="33761" y="352805"/>
                </a:lnTo>
                <a:cubicBezTo>
                  <a:pt x="52330" y="381502"/>
                  <a:pt x="75963" y="406823"/>
                  <a:pt x="106348" y="425392"/>
                </a:cubicBezTo>
                <a:lnTo>
                  <a:pt x="135045" y="396695"/>
                </a:lnTo>
                <a:lnTo>
                  <a:pt x="180623" y="416952"/>
                </a:lnTo>
                <a:lnTo>
                  <a:pt x="180623" y="455777"/>
                </a:lnTo>
                <a:cubicBezTo>
                  <a:pt x="195815" y="459153"/>
                  <a:pt x="212696" y="460841"/>
                  <a:pt x="229577" y="460841"/>
                </a:cubicBezTo>
                <a:cubicBezTo>
                  <a:pt x="248146" y="460841"/>
                  <a:pt x="265026" y="459153"/>
                  <a:pt x="283594" y="454089"/>
                </a:cubicBezTo>
                <a:lnTo>
                  <a:pt x="281907" y="416952"/>
                </a:lnTo>
                <a:lnTo>
                  <a:pt x="327484" y="396695"/>
                </a:lnTo>
                <a:lnTo>
                  <a:pt x="354493" y="422016"/>
                </a:lnTo>
                <a:cubicBezTo>
                  <a:pt x="383191" y="403447"/>
                  <a:pt x="408512" y="378126"/>
                  <a:pt x="425392" y="349429"/>
                </a:cubicBezTo>
                <a:lnTo>
                  <a:pt x="401759" y="325796"/>
                </a:lnTo>
                <a:lnTo>
                  <a:pt x="420328" y="280219"/>
                </a:lnTo>
                <a:lnTo>
                  <a:pt x="455777" y="281907"/>
                </a:lnTo>
                <a:close/>
                <a:moveTo>
                  <a:pt x="232953" y="342677"/>
                </a:moveTo>
                <a:cubicBezTo>
                  <a:pt x="170495" y="342677"/>
                  <a:pt x="121541" y="292035"/>
                  <a:pt x="121541" y="231265"/>
                </a:cubicBezTo>
                <a:cubicBezTo>
                  <a:pt x="121541" y="168806"/>
                  <a:pt x="172183" y="119853"/>
                  <a:pt x="232953" y="119853"/>
                </a:cubicBezTo>
                <a:cubicBezTo>
                  <a:pt x="295411" y="119853"/>
                  <a:pt x="344365" y="170495"/>
                  <a:pt x="344365" y="231265"/>
                </a:cubicBezTo>
                <a:cubicBezTo>
                  <a:pt x="344365" y="293723"/>
                  <a:pt x="293723" y="342677"/>
                  <a:pt x="232953" y="34267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>
            <a:off x="1206711" y="4671222"/>
            <a:ext cx="313134" cy="315104"/>
          </a:xfrm>
          <a:custGeom>
            <a:avLst/>
            <a:gdLst>
              <a:gd name="connsiteX0" fmla="*/ 251521 w 268401"/>
              <a:gd name="connsiteY0" fmla="*/ 195815 h 270090"/>
              <a:gd name="connsiteX1" fmla="*/ 263337 w 268401"/>
              <a:gd name="connsiteY1" fmla="*/ 168806 h 270090"/>
              <a:gd name="connsiteX2" fmla="*/ 268402 w 268401"/>
              <a:gd name="connsiteY2" fmla="*/ 138421 h 270090"/>
              <a:gd name="connsiteX3" fmla="*/ 249833 w 268401"/>
              <a:gd name="connsiteY3" fmla="*/ 133357 h 270090"/>
              <a:gd name="connsiteX4" fmla="*/ 246457 w 268401"/>
              <a:gd name="connsiteY4" fmla="*/ 104660 h 270090"/>
              <a:gd name="connsiteX5" fmla="*/ 263337 w 268401"/>
              <a:gd name="connsiteY5" fmla="*/ 96220 h 270090"/>
              <a:gd name="connsiteX6" fmla="*/ 234641 w 268401"/>
              <a:gd name="connsiteY6" fmla="*/ 43890 h 270090"/>
              <a:gd name="connsiteX7" fmla="*/ 216072 w 268401"/>
              <a:gd name="connsiteY7" fmla="*/ 54018 h 270090"/>
              <a:gd name="connsiteX8" fmla="*/ 194127 w 268401"/>
              <a:gd name="connsiteY8" fmla="*/ 35449 h 270090"/>
              <a:gd name="connsiteX9" fmla="*/ 200879 w 268401"/>
              <a:gd name="connsiteY9" fmla="*/ 16881 h 270090"/>
              <a:gd name="connsiteX10" fmla="*/ 172182 w 268401"/>
              <a:gd name="connsiteY10" fmla="*/ 5064 h 270090"/>
              <a:gd name="connsiteX11" fmla="*/ 143485 w 268401"/>
              <a:gd name="connsiteY11" fmla="*/ 0 h 270090"/>
              <a:gd name="connsiteX12" fmla="*/ 136733 w 268401"/>
              <a:gd name="connsiteY12" fmla="*/ 20257 h 270090"/>
              <a:gd name="connsiteX13" fmla="*/ 108036 w 268401"/>
              <a:gd name="connsiteY13" fmla="*/ 23633 h 270090"/>
              <a:gd name="connsiteX14" fmla="*/ 97907 w 268401"/>
              <a:gd name="connsiteY14" fmla="*/ 3376 h 270090"/>
              <a:gd name="connsiteX15" fmla="*/ 45577 w 268401"/>
              <a:gd name="connsiteY15" fmla="*/ 32073 h 270090"/>
              <a:gd name="connsiteX16" fmla="*/ 55706 w 268401"/>
              <a:gd name="connsiteY16" fmla="*/ 50642 h 270090"/>
              <a:gd name="connsiteX17" fmla="*/ 37137 w 268401"/>
              <a:gd name="connsiteY17" fmla="*/ 74275 h 270090"/>
              <a:gd name="connsiteX18" fmla="*/ 16881 w 268401"/>
              <a:gd name="connsiteY18" fmla="*/ 69211 h 270090"/>
              <a:gd name="connsiteX19" fmla="*/ 5064 w 268401"/>
              <a:gd name="connsiteY19" fmla="*/ 97908 h 270090"/>
              <a:gd name="connsiteX20" fmla="*/ 0 w 268401"/>
              <a:gd name="connsiteY20" fmla="*/ 126605 h 270090"/>
              <a:gd name="connsiteX21" fmla="*/ 21945 w 268401"/>
              <a:gd name="connsiteY21" fmla="*/ 133357 h 270090"/>
              <a:gd name="connsiteX22" fmla="*/ 25321 w 268401"/>
              <a:gd name="connsiteY22" fmla="*/ 162054 h 270090"/>
              <a:gd name="connsiteX23" fmla="*/ 5064 w 268401"/>
              <a:gd name="connsiteY23" fmla="*/ 172182 h 270090"/>
              <a:gd name="connsiteX24" fmla="*/ 33761 w 268401"/>
              <a:gd name="connsiteY24" fmla="*/ 224512 h 270090"/>
              <a:gd name="connsiteX25" fmla="*/ 54018 w 268401"/>
              <a:gd name="connsiteY25" fmla="*/ 212696 h 270090"/>
              <a:gd name="connsiteX26" fmla="*/ 75963 w 268401"/>
              <a:gd name="connsiteY26" fmla="*/ 231265 h 270090"/>
              <a:gd name="connsiteX27" fmla="*/ 69210 w 268401"/>
              <a:gd name="connsiteY27" fmla="*/ 253210 h 270090"/>
              <a:gd name="connsiteX28" fmla="*/ 96219 w 268401"/>
              <a:gd name="connsiteY28" fmla="*/ 265026 h 270090"/>
              <a:gd name="connsiteX29" fmla="*/ 126605 w 268401"/>
              <a:gd name="connsiteY29" fmla="*/ 270090 h 270090"/>
              <a:gd name="connsiteX30" fmla="*/ 131669 w 268401"/>
              <a:gd name="connsiteY30" fmla="*/ 249833 h 270090"/>
              <a:gd name="connsiteX31" fmla="*/ 160366 w 268401"/>
              <a:gd name="connsiteY31" fmla="*/ 246457 h 270090"/>
              <a:gd name="connsiteX32" fmla="*/ 172182 w 268401"/>
              <a:gd name="connsiteY32" fmla="*/ 265026 h 270090"/>
              <a:gd name="connsiteX33" fmla="*/ 224512 w 268401"/>
              <a:gd name="connsiteY33" fmla="*/ 236329 h 270090"/>
              <a:gd name="connsiteX34" fmla="*/ 214384 w 268401"/>
              <a:gd name="connsiteY34" fmla="*/ 219448 h 270090"/>
              <a:gd name="connsiteX35" fmla="*/ 232953 w 268401"/>
              <a:gd name="connsiteY35" fmla="*/ 195815 h 270090"/>
              <a:gd name="connsiteX36" fmla="*/ 251521 w 268401"/>
              <a:gd name="connsiteY36" fmla="*/ 195815 h 270090"/>
              <a:gd name="connsiteX37" fmla="*/ 114788 w 268401"/>
              <a:gd name="connsiteY37" fmla="*/ 192439 h 270090"/>
              <a:gd name="connsiteX38" fmla="*/ 70898 w 268401"/>
              <a:gd name="connsiteY38" fmla="*/ 111412 h 270090"/>
              <a:gd name="connsiteX39" fmla="*/ 151926 w 268401"/>
              <a:gd name="connsiteY39" fmla="*/ 67523 h 270090"/>
              <a:gd name="connsiteX40" fmla="*/ 195815 w 268401"/>
              <a:gd name="connsiteY40" fmla="*/ 148550 h 270090"/>
              <a:gd name="connsiteX41" fmla="*/ 114788 w 268401"/>
              <a:gd name="connsiteY41" fmla="*/ 192439 h 270090"/>
            </a:gdLst>
            <a:ahLst/>
            <a:cxnLst/>
            <a:rect l="l" t="t" r="r" b="b"/>
            <a:pathLst>
              <a:path w="268401" h="270090">
                <a:moveTo>
                  <a:pt x="251521" y="195815"/>
                </a:moveTo>
                <a:cubicBezTo>
                  <a:pt x="256585" y="187375"/>
                  <a:pt x="259962" y="177247"/>
                  <a:pt x="263337" y="168806"/>
                </a:cubicBezTo>
                <a:cubicBezTo>
                  <a:pt x="266714" y="158678"/>
                  <a:pt x="268402" y="148550"/>
                  <a:pt x="268402" y="138421"/>
                </a:cubicBezTo>
                <a:lnTo>
                  <a:pt x="249833" y="133357"/>
                </a:lnTo>
                <a:lnTo>
                  <a:pt x="246457" y="104660"/>
                </a:lnTo>
                <a:lnTo>
                  <a:pt x="263337" y="96220"/>
                </a:lnTo>
                <a:cubicBezTo>
                  <a:pt x="258273" y="75963"/>
                  <a:pt x="248145" y="59082"/>
                  <a:pt x="234641" y="43890"/>
                </a:cubicBezTo>
                <a:lnTo>
                  <a:pt x="216072" y="54018"/>
                </a:lnTo>
                <a:lnTo>
                  <a:pt x="194127" y="35449"/>
                </a:lnTo>
                <a:lnTo>
                  <a:pt x="200879" y="16881"/>
                </a:lnTo>
                <a:cubicBezTo>
                  <a:pt x="192439" y="11816"/>
                  <a:pt x="182311" y="6752"/>
                  <a:pt x="172182" y="5064"/>
                </a:cubicBezTo>
                <a:cubicBezTo>
                  <a:pt x="162054" y="1688"/>
                  <a:pt x="153613" y="0"/>
                  <a:pt x="143485" y="0"/>
                </a:cubicBezTo>
                <a:lnTo>
                  <a:pt x="136733" y="20257"/>
                </a:lnTo>
                <a:lnTo>
                  <a:pt x="108036" y="23633"/>
                </a:lnTo>
                <a:lnTo>
                  <a:pt x="97907" y="3376"/>
                </a:lnTo>
                <a:cubicBezTo>
                  <a:pt x="77651" y="8440"/>
                  <a:pt x="60770" y="18569"/>
                  <a:pt x="45577" y="32073"/>
                </a:cubicBezTo>
                <a:lnTo>
                  <a:pt x="55706" y="50642"/>
                </a:lnTo>
                <a:lnTo>
                  <a:pt x="37137" y="74275"/>
                </a:lnTo>
                <a:lnTo>
                  <a:pt x="16881" y="69211"/>
                </a:lnTo>
                <a:cubicBezTo>
                  <a:pt x="11816" y="77651"/>
                  <a:pt x="6752" y="87779"/>
                  <a:pt x="5064" y="97908"/>
                </a:cubicBezTo>
                <a:cubicBezTo>
                  <a:pt x="1688" y="108036"/>
                  <a:pt x="0" y="118164"/>
                  <a:pt x="0" y="126605"/>
                </a:cubicBezTo>
                <a:lnTo>
                  <a:pt x="21945" y="133357"/>
                </a:lnTo>
                <a:lnTo>
                  <a:pt x="25321" y="162054"/>
                </a:lnTo>
                <a:lnTo>
                  <a:pt x="5064" y="172182"/>
                </a:lnTo>
                <a:cubicBezTo>
                  <a:pt x="10128" y="190751"/>
                  <a:pt x="20256" y="209320"/>
                  <a:pt x="33761" y="224512"/>
                </a:cubicBezTo>
                <a:lnTo>
                  <a:pt x="54018" y="212696"/>
                </a:lnTo>
                <a:lnTo>
                  <a:pt x="75963" y="231265"/>
                </a:lnTo>
                <a:lnTo>
                  <a:pt x="69210" y="253210"/>
                </a:lnTo>
                <a:cubicBezTo>
                  <a:pt x="77651" y="258274"/>
                  <a:pt x="86091" y="261650"/>
                  <a:pt x="96219" y="265026"/>
                </a:cubicBezTo>
                <a:cubicBezTo>
                  <a:pt x="106348" y="268402"/>
                  <a:pt x="116476" y="270090"/>
                  <a:pt x="126605" y="270090"/>
                </a:cubicBezTo>
                <a:lnTo>
                  <a:pt x="131669" y="249833"/>
                </a:lnTo>
                <a:lnTo>
                  <a:pt x="160366" y="246457"/>
                </a:lnTo>
                <a:lnTo>
                  <a:pt x="172182" y="265026"/>
                </a:lnTo>
                <a:cubicBezTo>
                  <a:pt x="192439" y="259962"/>
                  <a:pt x="209320" y="249833"/>
                  <a:pt x="224512" y="236329"/>
                </a:cubicBezTo>
                <a:lnTo>
                  <a:pt x="214384" y="219448"/>
                </a:lnTo>
                <a:lnTo>
                  <a:pt x="232953" y="195815"/>
                </a:lnTo>
                <a:lnTo>
                  <a:pt x="251521" y="195815"/>
                </a:lnTo>
                <a:close/>
                <a:moveTo>
                  <a:pt x="114788" y="192439"/>
                </a:moveTo>
                <a:cubicBezTo>
                  <a:pt x="79339" y="182311"/>
                  <a:pt x="60770" y="145174"/>
                  <a:pt x="70898" y="111412"/>
                </a:cubicBezTo>
                <a:cubicBezTo>
                  <a:pt x="81027" y="75963"/>
                  <a:pt x="118164" y="57394"/>
                  <a:pt x="151926" y="67523"/>
                </a:cubicBezTo>
                <a:cubicBezTo>
                  <a:pt x="187375" y="77651"/>
                  <a:pt x="205943" y="114788"/>
                  <a:pt x="195815" y="148550"/>
                </a:cubicBezTo>
                <a:cubicBezTo>
                  <a:pt x="185687" y="182311"/>
                  <a:pt x="148549" y="202568"/>
                  <a:pt x="114788" y="19243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2700000" scaled="0"/>
          </a:gra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9300211" flipH="1">
            <a:off x="1926862" y="672109"/>
            <a:ext cx="353562" cy="269068"/>
          </a:xfrm>
          <a:prstGeom prst="triangle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accent1"/>
              </a:gs>
            </a:gsLst>
            <a:lin ang="13500000" scaled="0"/>
          </a:gradFill>
          <a:ln w="2768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961534" y="1615414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891266" y="1553376"/>
            <a:ext cx="1534556" cy="925840"/>
          </a:xfrm>
          <a:prstGeom prst="roundRect">
            <a:avLst>
              <a:gd name="adj" fmla="val 79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10080931" y="1768087"/>
            <a:ext cx="1292022" cy="477759"/>
          </a:xfrm>
          <a:custGeom>
            <a:avLst/>
            <a:gdLst>
              <a:gd name="connsiteX0" fmla="*/ 1488450 w 2109077"/>
              <a:gd name="connsiteY0" fmla="*/ 779885 h 779885"/>
              <a:gd name="connsiteX1" fmla="*/ 1483386 w 2109077"/>
              <a:gd name="connsiteY1" fmla="*/ 774821 h 779885"/>
              <a:gd name="connsiteX2" fmla="*/ 1341588 w 2109077"/>
              <a:gd name="connsiteY2" fmla="*/ 226200 h 779885"/>
              <a:gd name="connsiteX3" fmla="*/ 1108636 w 2109077"/>
              <a:gd name="connsiteY3" fmla="*/ 384878 h 779885"/>
              <a:gd name="connsiteX4" fmla="*/ 1103571 w 2109077"/>
              <a:gd name="connsiteY4" fmla="*/ 386566 h 779885"/>
              <a:gd name="connsiteX5" fmla="*/ 1100196 w 2109077"/>
              <a:gd name="connsiteY5" fmla="*/ 383190 h 779885"/>
              <a:gd name="connsiteX6" fmla="*/ 867242 w 2109077"/>
              <a:gd name="connsiteY6" fmla="*/ 16881 h 779885"/>
              <a:gd name="connsiteX7" fmla="*/ 296677 w 2109077"/>
              <a:gd name="connsiteY7" fmla="*/ 430456 h 779885"/>
              <a:gd name="connsiteX8" fmla="*/ 288237 w 2109077"/>
              <a:gd name="connsiteY8" fmla="*/ 430456 h 779885"/>
              <a:gd name="connsiteX9" fmla="*/ 1266 w 2109077"/>
              <a:gd name="connsiteY9" fmla="*/ 124917 h 779885"/>
              <a:gd name="connsiteX10" fmla="*/ 1266 w 2109077"/>
              <a:gd name="connsiteY10" fmla="*/ 116476 h 779885"/>
              <a:gd name="connsiteX11" fmla="*/ 9706 w 2109077"/>
              <a:gd name="connsiteY11" fmla="*/ 116476 h 779885"/>
              <a:gd name="connsiteX12" fmla="*/ 294989 w 2109077"/>
              <a:gd name="connsiteY12" fmla="*/ 416952 h 779885"/>
              <a:gd name="connsiteX13" fmla="*/ 867242 w 2109077"/>
              <a:gd name="connsiteY13" fmla="*/ 1688 h 779885"/>
              <a:gd name="connsiteX14" fmla="*/ 872307 w 2109077"/>
              <a:gd name="connsiteY14" fmla="*/ 0 h 779885"/>
              <a:gd name="connsiteX15" fmla="*/ 875683 w 2109077"/>
              <a:gd name="connsiteY15" fmla="*/ 3376 h 779885"/>
              <a:gd name="connsiteX16" fmla="*/ 1108636 w 2109077"/>
              <a:gd name="connsiteY16" fmla="*/ 369686 h 779885"/>
              <a:gd name="connsiteX17" fmla="*/ 1343277 w 2109077"/>
              <a:gd name="connsiteY17" fmla="*/ 211008 h 779885"/>
              <a:gd name="connsiteX18" fmla="*/ 1348341 w 2109077"/>
              <a:gd name="connsiteY18" fmla="*/ 211008 h 779885"/>
              <a:gd name="connsiteX19" fmla="*/ 1351717 w 2109077"/>
              <a:gd name="connsiteY19" fmla="*/ 214384 h 779885"/>
              <a:gd name="connsiteX20" fmla="*/ 1491826 w 2109077"/>
              <a:gd name="connsiteY20" fmla="*/ 754564 h 779885"/>
              <a:gd name="connsiteX21" fmla="*/ 1658944 w 2109077"/>
              <a:gd name="connsiteY21" fmla="*/ 386566 h 779885"/>
              <a:gd name="connsiteX22" fmla="*/ 1662320 w 2109077"/>
              <a:gd name="connsiteY22" fmla="*/ 383190 h 779885"/>
              <a:gd name="connsiteX23" fmla="*/ 1667384 w 2109077"/>
              <a:gd name="connsiteY23" fmla="*/ 384878 h 779885"/>
              <a:gd name="connsiteX24" fmla="*/ 2106281 w 2109077"/>
              <a:gd name="connsiteY24" fmla="*/ 742748 h 779885"/>
              <a:gd name="connsiteX25" fmla="*/ 2107970 w 2109077"/>
              <a:gd name="connsiteY25" fmla="*/ 751188 h 779885"/>
              <a:gd name="connsiteX26" fmla="*/ 2099529 w 2109077"/>
              <a:gd name="connsiteY26" fmla="*/ 752876 h 779885"/>
              <a:gd name="connsiteX27" fmla="*/ 1665697 w 2109077"/>
              <a:gd name="connsiteY27" fmla="*/ 400071 h 779885"/>
              <a:gd name="connsiteX28" fmla="*/ 1493514 w 2109077"/>
              <a:gd name="connsiteY28" fmla="*/ 774821 h 779885"/>
              <a:gd name="connsiteX29" fmla="*/ 1488450 w 2109077"/>
              <a:gd name="connsiteY29" fmla="*/ 779885 h 779885"/>
            </a:gdLst>
            <a:ahLst/>
            <a:cxnLst/>
            <a:rect l="l" t="t" r="r" b="b"/>
            <a:pathLst>
              <a:path w="2109077" h="779885">
                <a:moveTo>
                  <a:pt x="1488450" y="779885"/>
                </a:moveTo>
                <a:cubicBezTo>
                  <a:pt x="1485074" y="779885"/>
                  <a:pt x="1483386" y="778197"/>
                  <a:pt x="1483386" y="774821"/>
                </a:cubicBezTo>
                <a:lnTo>
                  <a:pt x="1341588" y="226200"/>
                </a:lnTo>
                <a:lnTo>
                  <a:pt x="1108636" y="384878"/>
                </a:lnTo>
                <a:cubicBezTo>
                  <a:pt x="1106948" y="386566"/>
                  <a:pt x="1105260" y="386566"/>
                  <a:pt x="1103571" y="386566"/>
                </a:cubicBezTo>
                <a:cubicBezTo>
                  <a:pt x="1101883" y="386566"/>
                  <a:pt x="1100196" y="384878"/>
                  <a:pt x="1100196" y="383190"/>
                </a:cubicBezTo>
                <a:lnTo>
                  <a:pt x="867242" y="16881"/>
                </a:lnTo>
                <a:lnTo>
                  <a:pt x="296677" y="430456"/>
                </a:lnTo>
                <a:cubicBezTo>
                  <a:pt x="294989" y="432144"/>
                  <a:pt x="291613" y="432144"/>
                  <a:pt x="288237" y="430456"/>
                </a:cubicBezTo>
                <a:lnTo>
                  <a:pt x="1266" y="124917"/>
                </a:lnTo>
                <a:cubicBezTo>
                  <a:pt x="-422" y="123229"/>
                  <a:pt x="-422" y="118164"/>
                  <a:pt x="1266" y="116476"/>
                </a:cubicBezTo>
                <a:cubicBezTo>
                  <a:pt x="2954" y="114788"/>
                  <a:pt x="8018" y="114788"/>
                  <a:pt x="9706" y="116476"/>
                </a:cubicBezTo>
                <a:lnTo>
                  <a:pt x="294989" y="416952"/>
                </a:lnTo>
                <a:lnTo>
                  <a:pt x="867242" y="1688"/>
                </a:lnTo>
                <a:cubicBezTo>
                  <a:pt x="868931" y="0"/>
                  <a:pt x="870619" y="0"/>
                  <a:pt x="872307" y="0"/>
                </a:cubicBezTo>
                <a:cubicBezTo>
                  <a:pt x="873995" y="0"/>
                  <a:pt x="875683" y="1688"/>
                  <a:pt x="875683" y="3376"/>
                </a:cubicBezTo>
                <a:lnTo>
                  <a:pt x="1108636" y="369686"/>
                </a:lnTo>
                <a:lnTo>
                  <a:pt x="1343277" y="211008"/>
                </a:lnTo>
                <a:cubicBezTo>
                  <a:pt x="1344965" y="209320"/>
                  <a:pt x="1346652" y="209320"/>
                  <a:pt x="1348341" y="211008"/>
                </a:cubicBezTo>
                <a:cubicBezTo>
                  <a:pt x="1350029" y="211008"/>
                  <a:pt x="1351717" y="212696"/>
                  <a:pt x="1351717" y="214384"/>
                </a:cubicBezTo>
                <a:lnTo>
                  <a:pt x="1491826" y="754564"/>
                </a:lnTo>
                <a:lnTo>
                  <a:pt x="1658944" y="386566"/>
                </a:lnTo>
                <a:cubicBezTo>
                  <a:pt x="1658944" y="384878"/>
                  <a:pt x="1660633" y="383190"/>
                  <a:pt x="1662320" y="383190"/>
                </a:cubicBezTo>
                <a:cubicBezTo>
                  <a:pt x="1664008" y="383190"/>
                  <a:pt x="1665697" y="383190"/>
                  <a:pt x="1667384" y="384878"/>
                </a:cubicBezTo>
                <a:lnTo>
                  <a:pt x="2106281" y="742748"/>
                </a:lnTo>
                <a:cubicBezTo>
                  <a:pt x="2109657" y="744436"/>
                  <a:pt x="2109657" y="747812"/>
                  <a:pt x="2107970" y="751188"/>
                </a:cubicBezTo>
                <a:cubicBezTo>
                  <a:pt x="2106281" y="754564"/>
                  <a:pt x="2102905" y="754564"/>
                  <a:pt x="2099529" y="752876"/>
                </a:cubicBezTo>
                <a:lnTo>
                  <a:pt x="1665697" y="400071"/>
                </a:lnTo>
                <a:lnTo>
                  <a:pt x="1493514" y="774821"/>
                </a:lnTo>
                <a:cubicBezTo>
                  <a:pt x="1493514" y="778197"/>
                  <a:pt x="1491826" y="779885"/>
                  <a:pt x="1488450" y="779885"/>
                </a:cubicBezTo>
                <a:close/>
              </a:path>
            </a:pathLst>
          </a:custGeom>
          <a:solidFill>
            <a:schemeClr val="accent2"/>
          </a:solidFill>
          <a:ln w="16876" cap="flat">
            <a:solidFill>
              <a:schemeClr val="accent2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9932533" y="1716608"/>
            <a:ext cx="1431886" cy="632521"/>
          </a:xfrm>
          <a:custGeom>
            <a:avLst/>
            <a:gdLst>
              <a:gd name="connsiteX0" fmla="*/ 1713 w 1431886"/>
              <a:gd name="connsiteY0" fmla="*/ 679 h 632521"/>
              <a:gd name="connsiteX1" fmla="*/ 679 w 1431886"/>
              <a:gd name="connsiteY1" fmla="*/ 5850 h 632521"/>
              <a:gd name="connsiteX2" fmla="*/ 118485 w 1431886"/>
              <a:gd name="connsiteY2" fmla="*/ 176312 h 632521"/>
              <a:gd name="connsiteX3" fmla="*/ 116241 w 1431886"/>
              <a:gd name="connsiteY3" fmla="*/ 177253 h 632521"/>
              <a:gd name="connsiteX4" fmla="*/ 106158 w 1431886"/>
              <a:gd name="connsiteY4" fmla="*/ 201296 h 632521"/>
              <a:gd name="connsiteX5" fmla="*/ 140283 w 1431886"/>
              <a:gd name="connsiteY5" fmla="*/ 235422 h 632521"/>
              <a:gd name="connsiteX6" fmla="*/ 174409 w 1431886"/>
              <a:gd name="connsiteY6" fmla="*/ 201296 h 632521"/>
              <a:gd name="connsiteX7" fmla="*/ 168727 w 1431886"/>
              <a:gd name="connsiteY7" fmla="*/ 187528 h 632521"/>
              <a:gd name="connsiteX8" fmla="*/ 346727 w 1431886"/>
              <a:gd name="connsiteY8" fmla="*/ 73672 h 632521"/>
              <a:gd name="connsiteX9" fmla="*/ 347882 w 1431886"/>
              <a:gd name="connsiteY9" fmla="*/ 76426 h 632521"/>
              <a:gd name="connsiteX10" fmla="*/ 371924 w 1431886"/>
              <a:gd name="connsiteY10" fmla="*/ 86509 h 632521"/>
              <a:gd name="connsiteX11" fmla="*/ 386732 w 1431886"/>
              <a:gd name="connsiteY11" fmla="*/ 80299 h 632521"/>
              <a:gd name="connsiteX12" fmla="*/ 541252 w 1431886"/>
              <a:gd name="connsiteY12" fmla="*/ 317628 h 632521"/>
              <a:gd name="connsiteX13" fmla="*/ 538157 w 1431886"/>
              <a:gd name="connsiteY13" fmla="*/ 318926 h 632521"/>
              <a:gd name="connsiteX14" fmla="*/ 528074 w 1431886"/>
              <a:gd name="connsiteY14" fmla="*/ 342969 h 632521"/>
              <a:gd name="connsiteX15" fmla="*/ 562199 w 1431886"/>
              <a:gd name="connsiteY15" fmla="*/ 377095 h 632521"/>
              <a:gd name="connsiteX16" fmla="*/ 596325 w 1431886"/>
              <a:gd name="connsiteY16" fmla="*/ 342969 h 632521"/>
              <a:gd name="connsiteX17" fmla="*/ 589550 w 1431886"/>
              <a:gd name="connsiteY17" fmla="*/ 326813 h 632521"/>
              <a:gd name="connsiteX18" fmla="*/ 828393 w 1431886"/>
              <a:gd name="connsiteY18" fmla="*/ 144879 h 632521"/>
              <a:gd name="connsiteX19" fmla="*/ 828743 w 1431886"/>
              <a:gd name="connsiteY19" fmla="*/ 145712 h 632521"/>
              <a:gd name="connsiteX20" fmla="*/ 852785 w 1431886"/>
              <a:gd name="connsiteY20" fmla="*/ 155795 h 632521"/>
              <a:gd name="connsiteX21" fmla="*/ 856983 w 1431886"/>
              <a:gd name="connsiteY21" fmla="*/ 154035 h 632521"/>
              <a:gd name="connsiteX22" fmla="*/ 956288 w 1431886"/>
              <a:gd name="connsiteY22" fmla="*/ 568566 h 632521"/>
              <a:gd name="connsiteX23" fmla="*/ 942495 w 1431886"/>
              <a:gd name="connsiteY23" fmla="*/ 574351 h 632521"/>
              <a:gd name="connsiteX24" fmla="*/ 932412 w 1431886"/>
              <a:gd name="connsiteY24" fmla="*/ 598394 h 632521"/>
              <a:gd name="connsiteX25" fmla="*/ 966537 w 1431886"/>
              <a:gd name="connsiteY25" fmla="*/ 632521 h 632521"/>
              <a:gd name="connsiteX26" fmla="*/ 1000663 w 1431886"/>
              <a:gd name="connsiteY26" fmla="*/ 598394 h 632521"/>
              <a:gd name="connsiteX27" fmla="*/ 990580 w 1431886"/>
              <a:gd name="connsiteY27" fmla="*/ 573575 h 632521"/>
              <a:gd name="connsiteX28" fmla="*/ 980321 w 1431886"/>
              <a:gd name="connsiteY28" fmla="*/ 569604 h 632521"/>
              <a:gd name="connsiteX29" fmla="*/ 1095690 w 1431886"/>
              <a:gd name="connsiteY29" fmla="*/ 275938 h 632521"/>
              <a:gd name="connsiteX30" fmla="*/ 1105108 w 1431886"/>
              <a:gd name="connsiteY30" fmla="*/ 279888 h 632521"/>
              <a:gd name="connsiteX31" fmla="*/ 1125184 w 1431886"/>
              <a:gd name="connsiteY31" fmla="*/ 271469 h 632521"/>
              <a:gd name="connsiteX32" fmla="*/ 1371390 w 1431886"/>
              <a:gd name="connsiteY32" fmla="*/ 510616 h 632521"/>
              <a:gd name="connsiteX33" fmla="*/ 1363635 w 1431886"/>
              <a:gd name="connsiteY33" fmla="*/ 529108 h 632521"/>
              <a:gd name="connsiteX34" fmla="*/ 1397760 w 1431886"/>
              <a:gd name="connsiteY34" fmla="*/ 563234 h 632521"/>
              <a:gd name="connsiteX35" fmla="*/ 1431886 w 1431886"/>
              <a:gd name="connsiteY35" fmla="*/ 529108 h 632521"/>
              <a:gd name="connsiteX36" fmla="*/ 1397760 w 1431886"/>
              <a:gd name="connsiteY36" fmla="*/ 494983 h 632521"/>
              <a:gd name="connsiteX37" fmla="*/ 1375377 w 1431886"/>
              <a:gd name="connsiteY37" fmla="*/ 504369 h 632521"/>
              <a:gd name="connsiteX38" fmla="*/ 1130294 w 1431886"/>
              <a:gd name="connsiteY38" fmla="*/ 267080 h 632521"/>
              <a:gd name="connsiteX39" fmla="*/ 1139234 w 1431886"/>
              <a:gd name="connsiteY39" fmla="*/ 245762 h 632521"/>
              <a:gd name="connsiteX40" fmla="*/ 1105108 w 1431886"/>
              <a:gd name="connsiteY40" fmla="*/ 211637 h 632521"/>
              <a:gd name="connsiteX41" fmla="*/ 1070982 w 1431886"/>
              <a:gd name="connsiteY41" fmla="*/ 245762 h 632521"/>
              <a:gd name="connsiteX42" fmla="*/ 1081065 w 1431886"/>
              <a:gd name="connsiteY42" fmla="*/ 269805 h 632521"/>
              <a:gd name="connsiteX43" fmla="*/ 1088783 w 1431886"/>
              <a:gd name="connsiteY43" fmla="*/ 273042 h 632521"/>
              <a:gd name="connsiteX44" fmla="*/ 973062 w 1431886"/>
              <a:gd name="connsiteY44" fmla="*/ 566794 h 632521"/>
              <a:gd name="connsiteX45" fmla="*/ 966537 w 1431886"/>
              <a:gd name="connsiteY45" fmla="*/ 564268 h 632521"/>
              <a:gd name="connsiteX46" fmla="*/ 960900 w 1431886"/>
              <a:gd name="connsiteY46" fmla="*/ 566632 h 632521"/>
              <a:gd name="connsiteX47" fmla="*/ 862267 w 1431886"/>
              <a:gd name="connsiteY47" fmla="*/ 151818 h 632521"/>
              <a:gd name="connsiteX48" fmla="*/ 876828 w 1431886"/>
              <a:gd name="connsiteY48" fmla="*/ 145712 h 632521"/>
              <a:gd name="connsiteX49" fmla="*/ 886911 w 1431886"/>
              <a:gd name="connsiteY49" fmla="*/ 121669 h 632521"/>
              <a:gd name="connsiteX50" fmla="*/ 852785 w 1431886"/>
              <a:gd name="connsiteY50" fmla="*/ 87544 h 632521"/>
              <a:gd name="connsiteX51" fmla="*/ 818660 w 1431886"/>
              <a:gd name="connsiteY51" fmla="*/ 121669 h 632521"/>
              <a:gd name="connsiteX52" fmla="*/ 825191 w 1431886"/>
              <a:gd name="connsiteY52" fmla="*/ 137244 h 632521"/>
              <a:gd name="connsiteX53" fmla="*/ 586413 w 1431886"/>
              <a:gd name="connsiteY53" fmla="*/ 319334 h 632521"/>
              <a:gd name="connsiteX54" fmla="*/ 586242 w 1431886"/>
              <a:gd name="connsiteY54" fmla="*/ 318926 h 632521"/>
              <a:gd name="connsiteX55" fmla="*/ 562199 w 1431886"/>
              <a:gd name="connsiteY55" fmla="*/ 308844 h 632521"/>
              <a:gd name="connsiteX56" fmla="*/ 547391 w 1431886"/>
              <a:gd name="connsiteY56" fmla="*/ 315054 h 632521"/>
              <a:gd name="connsiteX57" fmla="*/ 392872 w 1431886"/>
              <a:gd name="connsiteY57" fmla="*/ 77725 h 632521"/>
              <a:gd name="connsiteX58" fmla="*/ 395967 w 1431886"/>
              <a:gd name="connsiteY58" fmla="*/ 76426 h 632521"/>
              <a:gd name="connsiteX59" fmla="*/ 406050 w 1431886"/>
              <a:gd name="connsiteY59" fmla="*/ 52383 h 632521"/>
              <a:gd name="connsiteX60" fmla="*/ 371924 w 1431886"/>
              <a:gd name="connsiteY60" fmla="*/ 18258 h 632521"/>
              <a:gd name="connsiteX61" fmla="*/ 337799 w 1431886"/>
              <a:gd name="connsiteY61" fmla="*/ 52383 h 632521"/>
              <a:gd name="connsiteX62" fmla="*/ 343579 w 1431886"/>
              <a:gd name="connsiteY62" fmla="*/ 66166 h 632521"/>
              <a:gd name="connsiteX63" fmla="*/ 165787 w 1431886"/>
              <a:gd name="connsiteY63" fmla="*/ 180404 h 632521"/>
              <a:gd name="connsiteX64" fmla="*/ 164326 w 1431886"/>
              <a:gd name="connsiteY64" fmla="*/ 176866 h 632521"/>
              <a:gd name="connsiteX65" fmla="*/ 140283 w 1431886"/>
              <a:gd name="connsiteY65" fmla="*/ 167171 h 632521"/>
              <a:gd name="connsiteX66" fmla="*/ 125564 w 1431886"/>
              <a:gd name="connsiteY66" fmla="*/ 173343 h 632521"/>
              <a:gd name="connsiteX67" fmla="*/ 6884 w 1431886"/>
              <a:gd name="connsiteY67" fmla="*/ 1713 h 632521"/>
              <a:gd name="connsiteX68" fmla="*/ 1713 w 1431886"/>
              <a:gd name="connsiteY68" fmla="*/ 679 h 632521"/>
            </a:gdLst>
            <a:ahLst/>
            <a:cxnLst/>
            <a:rect l="l" t="t" r="r" b="b"/>
            <a:pathLst>
              <a:path w="1431886" h="632521">
                <a:moveTo>
                  <a:pt x="1713" y="679"/>
                </a:moveTo>
                <a:cubicBezTo>
                  <a:pt x="-355" y="1713"/>
                  <a:pt x="-355" y="3782"/>
                  <a:pt x="679" y="5850"/>
                </a:cubicBezTo>
                <a:lnTo>
                  <a:pt x="118485" y="176312"/>
                </a:lnTo>
                <a:lnTo>
                  <a:pt x="116241" y="177253"/>
                </a:lnTo>
                <a:cubicBezTo>
                  <a:pt x="110036" y="183458"/>
                  <a:pt x="106158" y="191990"/>
                  <a:pt x="106158" y="201296"/>
                </a:cubicBezTo>
                <a:cubicBezTo>
                  <a:pt x="106158" y="219910"/>
                  <a:pt x="121670" y="235422"/>
                  <a:pt x="140283" y="235422"/>
                </a:cubicBezTo>
                <a:cubicBezTo>
                  <a:pt x="158897" y="235422"/>
                  <a:pt x="174409" y="219910"/>
                  <a:pt x="174409" y="201296"/>
                </a:cubicBezTo>
                <a:lnTo>
                  <a:pt x="168727" y="187528"/>
                </a:lnTo>
                <a:lnTo>
                  <a:pt x="346727" y="73672"/>
                </a:lnTo>
                <a:lnTo>
                  <a:pt x="347882" y="76426"/>
                </a:lnTo>
                <a:cubicBezTo>
                  <a:pt x="354086" y="82631"/>
                  <a:pt x="362618" y="86509"/>
                  <a:pt x="371924" y="86509"/>
                </a:cubicBezTo>
                <a:lnTo>
                  <a:pt x="386732" y="80299"/>
                </a:lnTo>
                <a:lnTo>
                  <a:pt x="541252" y="317628"/>
                </a:lnTo>
                <a:lnTo>
                  <a:pt x="538157" y="318926"/>
                </a:lnTo>
                <a:cubicBezTo>
                  <a:pt x="531952" y="325131"/>
                  <a:pt x="528074" y="333663"/>
                  <a:pt x="528074" y="342969"/>
                </a:cubicBezTo>
                <a:cubicBezTo>
                  <a:pt x="528074" y="361583"/>
                  <a:pt x="543586" y="377095"/>
                  <a:pt x="562199" y="377095"/>
                </a:cubicBezTo>
                <a:cubicBezTo>
                  <a:pt x="580813" y="377095"/>
                  <a:pt x="596325" y="361583"/>
                  <a:pt x="596325" y="342969"/>
                </a:cubicBezTo>
                <a:lnTo>
                  <a:pt x="589550" y="326813"/>
                </a:lnTo>
                <a:lnTo>
                  <a:pt x="828393" y="144879"/>
                </a:lnTo>
                <a:lnTo>
                  <a:pt x="828743" y="145712"/>
                </a:lnTo>
                <a:cubicBezTo>
                  <a:pt x="834947" y="151917"/>
                  <a:pt x="843478" y="155795"/>
                  <a:pt x="852785" y="155795"/>
                </a:cubicBezTo>
                <a:lnTo>
                  <a:pt x="856983" y="154035"/>
                </a:lnTo>
                <a:lnTo>
                  <a:pt x="956288" y="568566"/>
                </a:lnTo>
                <a:lnTo>
                  <a:pt x="942495" y="574351"/>
                </a:lnTo>
                <a:cubicBezTo>
                  <a:pt x="936290" y="580556"/>
                  <a:pt x="932412" y="589087"/>
                  <a:pt x="932412" y="598394"/>
                </a:cubicBezTo>
                <a:cubicBezTo>
                  <a:pt x="932412" y="617009"/>
                  <a:pt x="947924" y="632521"/>
                  <a:pt x="966537" y="632521"/>
                </a:cubicBezTo>
                <a:cubicBezTo>
                  <a:pt x="985151" y="632521"/>
                  <a:pt x="1000663" y="617009"/>
                  <a:pt x="1000663" y="598394"/>
                </a:cubicBezTo>
                <a:cubicBezTo>
                  <a:pt x="1000663" y="588570"/>
                  <a:pt x="996785" y="579780"/>
                  <a:pt x="990580" y="573575"/>
                </a:cubicBezTo>
                <a:lnTo>
                  <a:pt x="980321" y="569604"/>
                </a:lnTo>
                <a:lnTo>
                  <a:pt x="1095690" y="275938"/>
                </a:lnTo>
                <a:lnTo>
                  <a:pt x="1105108" y="279888"/>
                </a:lnTo>
                <a:lnTo>
                  <a:pt x="1125184" y="271469"/>
                </a:lnTo>
                <a:lnTo>
                  <a:pt x="1371390" y="510616"/>
                </a:lnTo>
                <a:lnTo>
                  <a:pt x="1363635" y="529108"/>
                </a:lnTo>
                <a:cubicBezTo>
                  <a:pt x="1363635" y="547722"/>
                  <a:pt x="1379147" y="563234"/>
                  <a:pt x="1397760" y="563234"/>
                </a:cubicBezTo>
                <a:cubicBezTo>
                  <a:pt x="1416374" y="563234"/>
                  <a:pt x="1431886" y="547722"/>
                  <a:pt x="1431886" y="529108"/>
                </a:cubicBezTo>
                <a:cubicBezTo>
                  <a:pt x="1431886" y="510495"/>
                  <a:pt x="1416374" y="494983"/>
                  <a:pt x="1397760" y="494983"/>
                </a:cubicBezTo>
                <a:lnTo>
                  <a:pt x="1375377" y="504369"/>
                </a:lnTo>
                <a:lnTo>
                  <a:pt x="1130294" y="267080"/>
                </a:lnTo>
                <a:lnTo>
                  <a:pt x="1139234" y="245762"/>
                </a:lnTo>
                <a:cubicBezTo>
                  <a:pt x="1139234" y="227149"/>
                  <a:pt x="1124756" y="211637"/>
                  <a:pt x="1105108" y="211637"/>
                </a:cubicBezTo>
                <a:cubicBezTo>
                  <a:pt x="1086494" y="211637"/>
                  <a:pt x="1070982" y="227149"/>
                  <a:pt x="1070982" y="245762"/>
                </a:cubicBezTo>
                <a:cubicBezTo>
                  <a:pt x="1070982" y="255069"/>
                  <a:pt x="1074860" y="263601"/>
                  <a:pt x="1081065" y="269805"/>
                </a:cubicBezTo>
                <a:lnTo>
                  <a:pt x="1088783" y="273042"/>
                </a:lnTo>
                <a:lnTo>
                  <a:pt x="973062" y="566794"/>
                </a:lnTo>
                <a:lnTo>
                  <a:pt x="966537" y="564268"/>
                </a:lnTo>
                <a:lnTo>
                  <a:pt x="960900" y="566632"/>
                </a:lnTo>
                <a:lnTo>
                  <a:pt x="862267" y="151818"/>
                </a:lnTo>
                <a:lnTo>
                  <a:pt x="876828" y="145712"/>
                </a:lnTo>
                <a:cubicBezTo>
                  <a:pt x="883033" y="139508"/>
                  <a:pt x="886911" y="130976"/>
                  <a:pt x="886911" y="121669"/>
                </a:cubicBezTo>
                <a:cubicBezTo>
                  <a:pt x="886911" y="102022"/>
                  <a:pt x="871399" y="87544"/>
                  <a:pt x="852785" y="87544"/>
                </a:cubicBezTo>
                <a:cubicBezTo>
                  <a:pt x="834172" y="87544"/>
                  <a:pt x="818660" y="103056"/>
                  <a:pt x="818660" y="121669"/>
                </a:cubicBezTo>
                <a:lnTo>
                  <a:pt x="825191" y="137244"/>
                </a:lnTo>
                <a:lnTo>
                  <a:pt x="586413" y="319334"/>
                </a:lnTo>
                <a:lnTo>
                  <a:pt x="586242" y="318926"/>
                </a:lnTo>
                <a:cubicBezTo>
                  <a:pt x="580038" y="312722"/>
                  <a:pt x="571506" y="308844"/>
                  <a:pt x="562199" y="308844"/>
                </a:cubicBezTo>
                <a:lnTo>
                  <a:pt x="547391" y="315054"/>
                </a:lnTo>
                <a:lnTo>
                  <a:pt x="392872" y="77725"/>
                </a:lnTo>
                <a:lnTo>
                  <a:pt x="395967" y="76426"/>
                </a:lnTo>
                <a:cubicBezTo>
                  <a:pt x="402172" y="70222"/>
                  <a:pt x="406050" y="61690"/>
                  <a:pt x="406050" y="52383"/>
                </a:cubicBezTo>
                <a:cubicBezTo>
                  <a:pt x="406050" y="33770"/>
                  <a:pt x="390538" y="18258"/>
                  <a:pt x="371924" y="18258"/>
                </a:cubicBezTo>
                <a:cubicBezTo>
                  <a:pt x="353311" y="18258"/>
                  <a:pt x="337799" y="33770"/>
                  <a:pt x="337799" y="52383"/>
                </a:cubicBezTo>
                <a:lnTo>
                  <a:pt x="343579" y="66166"/>
                </a:lnTo>
                <a:lnTo>
                  <a:pt x="165787" y="180404"/>
                </a:lnTo>
                <a:lnTo>
                  <a:pt x="164326" y="176866"/>
                </a:lnTo>
                <a:cubicBezTo>
                  <a:pt x="158121" y="170790"/>
                  <a:pt x="149590" y="167171"/>
                  <a:pt x="140283" y="167171"/>
                </a:cubicBezTo>
                <a:lnTo>
                  <a:pt x="125564" y="173343"/>
                </a:lnTo>
                <a:lnTo>
                  <a:pt x="6884" y="1713"/>
                </a:lnTo>
                <a:cubicBezTo>
                  <a:pt x="5850" y="-355"/>
                  <a:pt x="3782" y="-355"/>
                  <a:pt x="1713" y="679"/>
                </a:cubicBezTo>
                <a:close/>
              </a:path>
            </a:pathLst>
          </a:custGeom>
          <a:solidFill>
            <a:schemeClr val="accent1"/>
          </a:solidFill>
          <a:ln w="1687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731087" y="2061556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472622" y="1117924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67569" y="1613498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25400" dir="5400000" sx="90000" sy="90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78306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25917" y="1702090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noFill/>
            <a:miter/>
          </a:ln>
          <a:effectLst>
            <a:outerShdw blurRad="330200" dist="25400" dir="5400000" sx="90000" sy="90000" algn="t" rotWithShape="0">
              <a:schemeClr val="accent2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25918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50669" y="1702090"/>
            <a:ext cx="2406772" cy="3800475"/>
          </a:xfrm>
          <a:prstGeom prst="roundRect">
            <a:avLst>
              <a:gd name="adj" fmla="val 7042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>
            <a:outerShdw blurRad="330200" dist="25400" dir="5400000" sx="90000" sy="90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50670" y="3592608"/>
            <a:ext cx="1722033" cy="1909957"/>
          </a:xfrm>
          <a:custGeom>
            <a:avLst/>
            <a:gdLst>
              <a:gd name="connsiteX0" fmla="*/ 0 w 1722033"/>
              <a:gd name="connsiteY0" fmla="*/ 0 h 1909957"/>
              <a:gd name="connsiteX1" fmla="*/ 1722033 w 1722033"/>
              <a:gd name="connsiteY1" fmla="*/ 1909957 h 1909957"/>
              <a:gd name="connsiteX2" fmla="*/ 169485 w 1722033"/>
              <a:gd name="connsiteY2" fmla="*/ 1909957 h 1909957"/>
              <a:gd name="connsiteX3" fmla="*/ 0 w 1722033"/>
              <a:gd name="connsiteY3" fmla="*/ 1740472 h 1909957"/>
            </a:gdLst>
            <a:ahLst/>
            <a:cxnLst/>
            <a:rect l="l" t="t" r="r" b="b"/>
            <a:pathLst>
              <a:path w="1722033" h="1909957">
                <a:moveTo>
                  <a:pt x="0" y="0"/>
                </a:moveTo>
                <a:lnTo>
                  <a:pt x="1722033" y="1909957"/>
                </a:lnTo>
                <a:lnTo>
                  <a:pt x="169485" y="1909957"/>
                </a:lnTo>
                <a:cubicBezTo>
                  <a:pt x="75881" y="1909957"/>
                  <a:pt x="0" y="1834076"/>
                  <a:pt x="0" y="1740472"/>
                </a:cubicBez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786366">
            <a:off x="2161391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786366">
            <a:off x="5409003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86366">
            <a:off x="8633755" y="1923284"/>
            <a:ext cx="1440600" cy="1319890"/>
          </a:xfrm>
          <a:custGeom>
            <a:avLst/>
            <a:gdLst>
              <a:gd name="connsiteX0" fmla="*/ 946270 w 1440600"/>
              <a:gd name="connsiteY0" fmla="*/ -941 h 1319890"/>
              <a:gd name="connsiteX1" fmla="*/ 495739 w 1440600"/>
              <a:gd name="connsiteY1" fmla="*/ -941 h 1319890"/>
              <a:gd name="connsiteX2" fmla="*/ 262091 w 1440600"/>
              <a:gd name="connsiteY2" fmla="*/ 133944 h 1319890"/>
              <a:gd name="connsiteX3" fmla="*/ 36826 w 1440600"/>
              <a:gd name="connsiteY3" fmla="*/ 524119 h 1319890"/>
              <a:gd name="connsiteX4" fmla="*/ 36826 w 1440600"/>
              <a:gd name="connsiteY4" fmla="*/ 793888 h 1319890"/>
              <a:gd name="connsiteX5" fmla="*/ 262091 w 1440600"/>
              <a:gd name="connsiteY5" fmla="*/ 1184064 h 1319890"/>
              <a:gd name="connsiteX6" fmla="*/ 495739 w 1440600"/>
              <a:gd name="connsiteY6" fmla="*/ 1318949 h 1319890"/>
              <a:gd name="connsiteX7" fmla="*/ 946270 w 1440600"/>
              <a:gd name="connsiteY7" fmla="*/ 1318949 h 1319890"/>
              <a:gd name="connsiteX8" fmla="*/ 1179917 w 1440600"/>
              <a:gd name="connsiteY8" fmla="*/ 1184064 h 1319890"/>
              <a:gd name="connsiteX9" fmla="*/ 1405183 w 1440600"/>
              <a:gd name="connsiteY9" fmla="*/ 793888 h 1319890"/>
              <a:gd name="connsiteX10" fmla="*/ 1405183 w 1440600"/>
              <a:gd name="connsiteY10" fmla="*/ 524119 h 1319890"/>
              <a:gd name="connsiteX11" fmla="*/ 1179917 w 1440600"/>
              <a:gd name="connsiteY11" fmla="*/ 133944 h 1319890"/>
              <a:gd name="connsiteX12" fmla="*/ 946270 w 1440600"/>
              <a:gd name="connsiteY12" fmla="*/ -941 h 1319890"/>
            </a:gdLst>
            <a:ahLst/>
            <a:cxnLst/>
            <a:rect l="l" t="t" r="r" b="b"/>
            <a:pathLst>
              <a:path w="1440600" h="1319890">
                <a:moveTo>
                  <a:pt x="946270" y="-941"/>
                </a:moveTo>
                <a:lnTo>
                  <a:pt x="495739" y="-941"/>
                </a:lnTo>
                <a:cubicBezTo>
                  <a:pt x="399354" y="-941"/>
                  <a:pt x="310284" y="50468"/>
                  <a:pt x="262091" y="133944"/>
                </a:cubicBezTo>
                <a:lnTo>
                  <a:pt x="36826" y="524119"/>
                </a:lnTo>
                <a:cubicBezTo>
                  <a:pt x="-11336" y="607595"/>
                  <a:pt x="-11336" y="710412"/>
                  <a:pt x="36826" y="793888"/>
                </a:cubicBezTo>
                <a:lnTo>
                  <a:pt x="262091" y="1184064"/>
                </a:lnTo>
                <a:cubicBezTo>
                  <a:pt x="310284" y="1267586"/>
                  <a:pt x="399354" y="1318949"/>
                  <a:pt x="495739" y="1318949"/>
                </a:cubicBezTo>
                <a:lnTo>
                  <a:pt x="946270" y="1318949"/>
                </a:lnTo>
                <a:cubicBezTo>
                  <a:pt x="1042655" y="1318949"/>
                  <a:pt x="1131725" y="1267586"/>
                  <a:pt x="1179917" y="1184064"/>
                </a:cubicBezTo>
                <a:lnTo>
                  <a:pt x="1405183" y="793888"/>
                </a:lnTo>
                <a:cubicBezTo>
                  <a:pt x="1453345" y="710412"/>
                  <a:pt x="1453345" y="607595"/>
                  <a:pt x="1405183" y="524119"/>
                </a:cubicBezTo>
                <a:lnTo>
                  <a:pt x="1179917" y="133944"/>
                </a:lnTo>
                <a:cubicBezTo>
                  <a:pt x="1131725" y="50468"/>
                  <a:pt x="1042655" y="-941"/>
                  <a:pt x="946270" y="-94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94757" y="3407308"/>
            <a:ext cx="3786518" cy="13877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动态背景干扰是移动摄像头场景中的常见问题，树叶晃动、车辆移动等会导致误检。高斯混合模型（GMM）背景建模和光流法检测前景运动是两种有效的解决方案。
例如，使用GMM背景建模可以实时更新背景模型，减少动态背景对检测的干扰。光流法通过检测前景运动，能够准确识别目标。这两种方法结合使用，可以显著提高检测的鲁棒性。</a:t>
            </a:r>
            <a:endParaRPr kumimoji="1" lang="zh-CN" altLang="en-US" sz="1400" dirty="0"/>
          </a:p>
        </p:txBody>
      </p:sp>
      <p:sp>
        <p:nvSpPr>
          <p:cNvPr id="14" name="标题 1"/>
          <p:cNvSpPr txBox="1"/>
          <p:nvPr/>
        </p:nvSpPr>
        <p:spPr>
          <a:xfrm>
            <a:off x="1840291" y="2959738"/>
            <a:ext cx="20828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latin typeface="Source Han Sans CN Bold"/>
                <a:ea typeface="Source Han Sans CN Bold"/>
                <a:cs typeface="Source Han Sans CN Bold"/>
              </a:rPr>
              <a:t>动态背景干扰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15211" y="3569364"/>
            <a:ext cx="3522649" cy="14431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特定人群（如残障人士）标注数据不足，公开数据集占比不足5%。</a:t>
            </a:r>
            <a:r>
              <a:rPr kumimoji="1" lang="en-US" altLang="zh-CN" sz="1400" dirty="0" err="1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同时，视频采集需要符合隐私保护法规，如GDPR和中国《个人信息保护法</a:t>
            </a: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》。
例如，通过合成数据生成特定人群图像，可以解决数据稀缺问题。联邦学习技术则可以在不交换原始数据的情况下实现模型协同训练，保护数据隐私。这些方法为数据采集和隐私保护提供了可行的解决方案。</a:t>
            </a:r>
            <a:endParaRPr kumimoji="1" lang="zh-CN" altLang="en-US" sz="1400" dirty="0"/>
          </a:p>
        </p:txBody>
      </p:sp>
      <p:sp>
        <p:nvSpPr>
          <p:cNvPr id="16" name="标题 1"/>
          <p:cNvSpPr txBox="1"/>
          <p:nvPr/>
        </p:nvSpPr>
        <p:spPr>
          <a:xfrm>
            <a:off x="8353419" y="3043358"/>
            <a:ext cx="20701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latin typeface="Source Han Sans CN Bold"/>
                <a:ea typeface="Source Han Sans CN Bold"/>
                <a:cs typeface="Source Han Sans CN Bold"/>
              </a:rPr>
              <a:t>数据稀缺与隐私挑战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4785385" y="3381287"/>
            <a:ext cx="3221989" cy="15101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latin typeface="Source Han Sans"/>
                <a:ea typeface="Source Han Sans"/>
                <a:cs typeface="Source Han Sans"/>
              </a:rPr>
              <a:t>光照变化会导致目标特征丢失，背光和阴影是常见问题。自适应直方图均衡化（CLAHE）和Retinex光照校正技术能够有效解决这些问题。
例如，在背光场景中，CLAHE算法可以增强图像的对比度，使目标特征更加清晰；Retinex光照校正则可以去除阴影，恢复目标的真实颜色。这些技术在实际应用中表现出色，能够提高检测精度。</a:t>
            </a:r>
            <a:endParaRPr kumimoji="1" lang="zh-CN" altLang="en-US" sz="1400" dirty="0"/>
          </a:p>
        </p:txBody>
      </p:sp>
      <p:sp>
        <p:nvSpPr>
          <p:cNvPr id="18" name="标题 1"/>
          <p:cNvSpPr txBox="1"/>
          <p:nvPr/>
        </p:nvSpPr>
        <p:spPr>
          <a:xfrm>
            <a:off x="5110381" y="2900680"/>
            <a:ext cx="2070100" cy="52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latin typeface="Source Han Sans CN Bold"/>
                <a:ea typeface="Source Han Sans CN Bold"/>
                <a:cs typeface="Source Han Sans CN Bold"/>
              </a:rPr>
              <a:t>光照变化问题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2614614" y="2316152"/>
            <a:ext cx="534154" cy="53415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862226" y="2331503"/>
            <a:ext cx="534154" cy="503452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130485" y="2316152"/>
            <a:ext cx="467721" cy="534154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442307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217555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969943" y="1702090"/>
            <a:ext cx="1115135" cy="1236830"/>
          </a:xfrm>
          <a:custGeom>
            <a:avLst/>
            <a:gdLst>
              <a:gd name="connsiteX0" fmla="*/ 0 w 1115135"/>
              <a:gd name="connsiteY0" fmla="*/ 0 h 1236830"/>
              <a:gd name="connsiteX1" fmla="*/ 945650 w 1115135"/>
              <a:gd name="connsiteY1" fmla="*/ 0 h 1236830"/>
              <a:gd name="connsiteX2" fmla="*/ 1115135 w 1115135"/>
              <a:gd name="connsiteY2" fmla="*/ 169485 h 1236830"/>
              <a:gd name="connsiteX3" fmla="*/ 1115135 w 1115135"/>
              <a:gd name="connsiteY3" fmla="*/ 1236830 h 1236830"/>
            </a:gdLst>
            <a:ahLst/>
            <a:cxnLst/>
            <a:rect l="l" t="t" r="r" b="b"/>
            <a:pathLst>
              <a:path w="1115135" h="1236830">
                <a:moveTo>
                  <a:pt x="0" y="0"/>
                </a:moveTo>
                <a:lnTo>
                  <a:pt x="945650" y="0"/>
                </a:lnTo>
                <a:cubicBezTo>
                  <a:pt x="1039254" y="0"/>
                  <a:pt x="1115135" y="75881"/>
                  <a:pt x="1115135" y="169485"/>
                </a:cubicBezTo>
                <a:lnTo>
                  <a:pt x="1115135" y="123683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移动摄像头场景问题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-9911"/>
            <a:ext cx="12192000" cy="6877823"/>
          </a:xfrm>
          <a:prstGeom prst="rect">
            <a:avLst/>
          </a:prstGeom>
          <a:solidFill>
            <a:schemeClr val="tx1">
              <a:alpha val="79000"/>
            </a:schemeClr>
          </a:solidFill>
          <a:ln w="4401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337" y="110222"/>
            <a:ext cx="11953326" cy="6637556"/>
          </a:xfrm>
          <a:prstGeom prst="roundRect">
            <a:avLst>
              <a:gd name="adj" fmla="val 2461"/>
            </a:avLst>
          </a:prstGeom>
          <a:solidFill>
            <a:srgbClr val="FFFFFF">
              <a:alpha val="100000"/>
            </a:srgbClr>
          </a:solidFill>
          <a:ln w="28575" cap="flat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55602" y="1641345"/>
            <a:ext cx="2592000" cy="252000"/>
          </a:xfrm>
          <a:custGeom>
            <a:avLst/>
            <a:gdLst>
              <a:gd name="connsiteX0" fmla="*/ 0 w 2574758"/>
              <a:gd name="connsiteY0" fmla="*/ 0 h 637674"/>
              <a:gd name="connsiteX1" fmla="*/ 2574758 w 2574758"/>
              <a:gd name="connsiteY1" fmla="*/ 0 h 637674"/>
              <a:gd name="connsiteX2" fmla="*/ 1680828 w 2574758"/>
              <a:gd name="connsiteY2" fmla="*/ 637674 h 637674"/>
              <a:gd name="connsiteX3" fmla="*/ 1680828 w 2574758"/>
              <a:gd name="connsiteY3" fmla="*/ 238624 h 637674"/>
              <a:gd name="connsiteX4" fmla="*/ 0 w 2574758"/>
              <a:gd name="connsiteY4" fmla="*/ 238624 h 637674"/>
            </a:gdLst>
            <a:ahLst/>
            <a:cxnLst/>
            <a:rect l="l" t="t" r="r" b="b"/>
            <a:pathLst>
              <a:path w="2574758" h="637674">
                <a:moveTo>
                  <a:pt x="0" y="0"/>
                </a:moveTo>
                <a:lnTo>
                  <a:pt x="2574758" y="0"/>
                </a:lnTo>
                <a:lnTo>
                  <a:pt x="1680828" y="637674"/>
                </a:lnTo>
                <a:lnTo>
                  <a:pt x="1680828" y="238624"/>
                </a:lnTo>
                <a:lnTo>
                  <a:pt x="0" y="23862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55602" y="1940327"/>
            <a:ext cx="7920000" cy="6096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无人机图像中人体像素占比极小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（&lt;0.1%），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特征提取困难。特征金字塔网络（FPN）和锚框优化是解决这一问题的有效方法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例如，FPN通过融合多尺度特征，能够增强小目标的特征表达；基于航拍数据重新聚类锚框尺寸，可以提高检测精度。这些技术在VisDrone数据集上取得了显著效果。</a:t>
            </a:r>
            <a:endParaRPr kumimoji="1" lang="zh-CN" altLang="en-US" sz="1400" dirty="0"/>
          </a:p>
        </p:txBody>
      </p:sp>
      <p:sp>
        <p:nvSpPr>
          <p:cNvPr id="6" name="标题 1"/>
          <p:cNvSpPr txBox="1"/>
          <p:nvPr/>
        </p:nvSpPr>
        <p:spPr>
          <a:xfrm>
            <a:off x="969803" y="1194919"/>
            <a:ext cx="792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小目标检测难题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22550" y="3401120"/>
            <a:ext cx="2592000" cy="252000"/>
          </a:xfrm>
          <a:custGeom>
            <a:avLst/>
            <a:gdLst>
              <a:gd name="connsiteX0" fmla="*/ 0 w 2574758"/>
              <a:gd name="connsiteY0" fmla="*/ 0 h 637674"/>
              <a:gd name="connsiteX1" fmla="*/ 2574758 w 2574758"/>
              <a:gd name="connsiteY1" fmla="*/ 0 h 637674"/>
              <a:gd name="connsiteX2" fmla="*/ 1680828 w 2574758"/>
              <a:gd name="connsiteY2" fmla="*/ 637674 h 637674"/>
              <a:gd name="connsiteX3" fmla="*/ 1680828 w 2574758"/>
              <a:gd name="connsiteY3" fmla="*/ 238624 h 637674"/>
              <a:gd name="connsiteX4" fmla="*/ 0 w 2574758"/>
              <a:gd name="connsiteY4" fmla="*/ 238624 h 637674"/>
            </a:gdLst>
            <a:ahLst/>
            <a:cxnLst/>
            <a:rect l="l" t="t" r="r" b="b"/>
            <a:pathLst>
              <a:path w="2574758" h="637674">
                <a:moveTo>
                  <a:pt x="0" y="0"/>
                </a:moveTo>
                <a:lnTo>
                  <a:pt x="2574758" y="0"/>
                </a:lnTo>
                <a:lnTo>
                  <a:pt x="1680828" y="637674"/>
                </a:lnTo>
                <a:lnTo>
                  <a:pt x="1680828" y="238624"/>
                </a:lnTo>
                <a:lnTo>
                  <a:pt x="0" y="238624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22550" y="3700101"/>
            <a:ext cx="7920000" cy="6096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遮挡是无人机航拍场景中的一个重要问题，Tracktor算法通过跟踪逻辑图能够有效处理遮挡情况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例如，在人群密集场景中，Tracktor算法可以准确跟踪被遮挡的目标，记录其运动轨迹。通过优化跟踪算法，可以提高遮挡情况下的检测性能。</a:t>
            </a:r>
            <a:endParaRPr kumimoji="1" lang="zh-CN" altLang="en-US" sz="1400" dirty="0"/>
          </a:p>
        </p:txBody>
      </p:sp>
      <p:sp>
        <p:nvSpPr>
          <p:cNvPr id="9" name="标题 1"/>
          <p:cNvSpPr txBox="1"/>
          <p:nvPr/>
        </p:nvSpPr>
        <p:spPr>
          <a:xfrm>
            <a:off x="2251602" y="3137459"/>
            <a:ext cx="792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15D3DD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遮挡处理问题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3289498" y="5160895"/>
            <a:ext cx="2592000" cy="252000"/>
          </a:xfrm>
          <a:custGeom>
            <a:avLst/>
            <a:gdLst>
              <a:gd name="connsiteX0" fmla="*/ 0 w 2574758"/>
              <a:gd name="connsiteY0" fmla="*/ 0 h 637674"/>
              <a:gd name="connsiteX1" fmla="*/ 2574758 w 2574758"/>
              <a:gd name="connsiteY1" fmla="*/ 0 h 637674"/>
              <a:gd name="connsiteX2" fmla="*/ 1680828 w 2574758"/>
              <a:gd name="connsiteY2" fmla="*/ 637674 h 637674"/>
              <a:gd name="connsiteX3" fmla="*/ 1680828 w 2574758"/>
              <a:gd name="connsiteY3" fmla="*/ 238624 h 637674"/>
              <a:gd name="connsiteX4" fmla="*/ 0 w 2574758"/>
              <a:gd name="connsiteY4" fmla="*/ 238624 h 637674"/>
            </a:gdLst>
            <a:ahLst/>
            <a:cxnLst/>
            <a:rect l="l" t="t" r="r" b="b"/>
            <a:pathLst>
              <a:path w="2574758" h="637674">
                <a:moveTo>
                  <a:pt x="0" y="0"/>
                </a:moveTo>
                <a:lnTo>
                  <a:pt x="2574758" y="0"/>
                </a:lnTo>
                <a:lnTo>
                  <a:pt x="1680828" y="637674"/>
                </a:lnTo>
                <a:lnTo>
                  <a:pt x="1680828" y="238624"/>
                </a:lnTo>
                <a:lnTo>
                  <a:pt x="0" y="238624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289498" y="5459876"/>
            <a:ext cx="7920000" cy="6096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无人机航拍图像分辨率受限，远处目标细节模糊。SRGAN超分辨率重建技术可以显著提升图像分辨率，改善检测效果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例如，通过SRGAN技术，可以将低分辨率图像重建为高分辨率图像，使小目标的特征更加清晰。在实际应用中，超分辨率重建技术为无人机航拍场景提供了有力支持。</a:t>
            </a:r>
            <a:endParaRPr kumimoji="1" lang="zh-CN" altLang="en-US" sz="1400" dirty="0"/>
          </a:p>
        </p:txBody>
      </p:sp>
      <p:sp>
        <p:nvSpPr>
          <p:cNvPr id="12" name="标题 1"/>
          <p:cNvSpPr txBox="1"/>
          <p:nvPr/>
        </p:nvSpPr>
        <p:spPr>
          <a:xfrm>
            <a:off x="3303699" y="4714468"/>
            <a:ext cx="7920000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57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分辨率限制问题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63082" y="461322"/>
            <a:ext cx="1045581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无人机航拍场景问题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1800" y="457200"/>
            <a:ext cx="444500" cy="431800"/>
          </a:xfrm>
          <a:prstGeom prst="ellipse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51496" y="576441"/>
            <a:ext cx="205107" cy="193318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57FFF"/>
      </a:accent1>
      <a:accent2>
        <a:srgbClr val="15D3DD"/>
      </a:accent2>
      <a:accent3>
        <a:srgbClr val="00B0F0"/>
      </a:accent3>
      <a:accent4>
        <a:srgbClr val="2278F2"/>
      </a:accent4>
      <a:accent5>
        <a:srgbClr val="0B57C3"/>
      </a:accent5>
      <a:accent6>
        <a:srgbClr val="5CD3FF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885</Words>
  <Application>Microsoft Office PowerPoint</Application>
  <PresentationFormat>宽屏</PresentationFormat>
  <Paragraphs>103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Source Han Sans</vt:lpstr>
      <vt:lpstr>OPPOSans H</vt:lpstr>
      <vt:lpstr>Source Han Sans CN Bold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lemmn Uwwal</cp:lastModifiedBy>
  <cp:revision>1</cp:revision>
  <dcterms:modified xsi:type="dcterms:W3CDTF">2025-04-20T15:19:23Z</dcterms:modified>
</cp:coreProperties>
</file>